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</p:sldMasterIdLst>
  <p:notesMasterIdLst>
    <p:notesMasterId r:id="rId50"/>
  </p:notesMasterIdLst>
  <p:handoutMasterIdLst>
    <p:handoutMasterId r:id="rId51"/>
  </p:handoutMasterIdLst>
  <p:sldIdLst>
    <p:sldId id="415" r:id="rId2"/>
    <p:sldId id="368" r:id="rId3"/>
    <p:sldId id="417" r:id="rId4"/>
    <p:sldId id="369" r:id="rId5"/>
    <p:sldId id="370" r:id="rId6"/>
    <p:sldId id="371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327" r:id="rId17"/>
    <p:sldId id="405" r:id="rId18"/>
    <p:sldId id="413" r:id="rId19"/>
    <p:sldId id="418" r:id="rId20"/>
    <p:sldId id="328" r:id="rId21"/>
    <p:sldId id="381" r:id="rId22"/>
    <p:sldId id="329" r:id="rId23"/>
    <p:sldId id="330" r:id="rId24"/>
    <p:sldId id="382" r:id="rId25"/>
    <p:sldId id="383" r:id="rId26"/>
    <p:sldId id="406" r:id="rId27"/>
    <p:sldId id="404" r:id="rId28"/>
    <p:sldId id="409" r:id="rId29"/>
    <p:sldId id="384" r:id="rId30"/>
    <p:sldId id="420" r:id="rId31"/>
    <p:sldId id="423" r:id="rId32"/>
    <p:sldId id="421" r:id="rId33"/>
    <p:sldId id="422" r:id="rId34"/>
    <p:sldId id="419" r:id="rId35"/>
    <p:sldId id="412" r:id="rId36"/>
    <p:sldId id="416" r:id="rId37"/>
    <p:sldId id="389" r:id="rId38"/>
    <p:sldId id="403" r:id="rId39"/>
    <p:sldId id="390" r:id="rId40"/>
    <p:sldId id="391" r:id="rId41"/>
    <p:sldId id="392" r:id="rId42"/>
    <p:sldId id="393" r:id="rId43"/>
    <p:sldId id="398" r:id="rId44"/>
    <p:sldId id="399" r:id="rId45"/>
    <p:sldId id="407" r:id="rId46"/>
    <p:sldId id="400" r:id="rId47"/>
    <p:sldId id="401" r:id="rId48"/>
    <p:sldId id="402" r:id="rId49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DFDE"/>
    <a:srgbClr val="FFEF06"/>
    <a:srgbClr val="FF0502"/>
    <a:srgbClr val="E32F1B"/>
    <a:srgbClr val="E3FF10"/>
    <a:srgbClr val="1A1A1A"/>
    <a:srgbClr val="F38E00"/>
    <a:srgbClr val="784B0C"/>
    <a:srgbClr val="CCD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03" autoAdjust="0"/>
    <p:restoredTop sz="95854"/>
  </p:normalViewPr>
  <p:slideViewPr>
    <p:cSldViewPr>
      <p:cViewPr>
        <p:scale>
          <a:sx n="121" d="100"/>
          <a:sy n="121" d="100"/>
        </p:scale>
        <p:origin x="144" y="1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71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algn="r"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algn="r" defTabSz="927804">
              <a:defRPr sz="1200" smtClean="0">
                <a:latin typeface="Calibri"/>
              </a:defRPr>
            </a:lvl1pPr>
          </a:lstStyle>
          <a:p>
            <a:pPr>
              <a:defRPr/>
            </a:pPr>
            <a:fld id="{F9433022-AD75-114C-B0EE-FB00A9A78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040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algn="r"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3738"/>
            <a:ext cx="46196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387256"/>
            <a:ext cx="5608320" cy="4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algn="r" defTabSz="927804">
              <a:defRPr sz="1200" smtClean="0">
                <a:latin typeface="Calibri"/>
              </a:defRPr>
            </a:lvl1pPr>
          </a:lstStyle>
          <a:p>
            <a:pPr>
              <a:defRPr/>
            </a:pPr>
            <a:fld id="{5205D13A-D87A-DC43-B033-00FB4B60DA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735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2A4D45-8B45-AB4A-B4BF-67025D02223F}" type="slidenum">
              <a:rPr lang="en-US" sz="1200">
                <a:latin typeface="Calibri" charset="0"/>
              </a:rPr>
              <a:pPr eaLnBrk="1" hangingPunct="1"/>
              <a:t>2</a:t>
            </a:fld>
            <a:endParaRPr lang="en-US" sz="1200">
              <a:latin typeface="Calibri" charset="0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75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989F7D5-185C-4F41-90FE-54AEC4428D6A}" type="slidenum">
              <a:rPr lang="en-US" sz="1200">
                <a:latin typeface="Calibri" charset="0"/>
              </a:rPr>
              <a:pPr eaLnBrk="1" hangingPunct="1"/>
              <a:t>12</a:t>
            </a:fld>
            <a:endParaRPr lang="en-US" sz="1200">
              <a:latin typeface="Calibri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05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380E5F-CC1F-1B4E-B15F-C75A1E1C4F1B}" type="slidenum">
              <a:rPr lang="en-US" sz="1200">
                <a:latin typeface="Calibri" charset="0"/>
              </a:rPr>
              <a:pPr eaLnBrk="1" hangingPunct="1"/>
              <a:t>13</a:t>
            </a:fld>
            <a:endParaRPr lang="en-US" sz="1200">
              <a:latin typeface="Calibri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57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C04D62-3E04-0444-AFAA-794809BA959D}" type="slidenum">
              <a:rPr lang="en-US" sz="1200">
                <a:latin typeface="Calibri" charset="0"/>
              </a:rPr>
              <a:pPr eaLnBrk="1" hangingPunct="1"/>
              <a:t>14</a:t>
            </a:fld>
            <a:endParaRPr lang="en-US" sz="1200">
              <a:latin typeface="Calibri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3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4ED1958-DCA8-1546-9D87-B53012E19C65}" type="slidenum">
              <a:rPr lang="en-US" sz="1200">
                <a:latin typeface="Calibri" charset="0"/>
              </a:rPr>
              <a:pPr eaLnBrk="1" hangingPunct="1"/>
              <a:t>15</a:t>
            </a:fld>
            <a:endParaRPr lang="en-US" sz="1200">
              <a:latin typeface="Calibri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174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269CCA-5209-8E4C-805E-F1103938CCEB}" type="slidenum">
              <a:rPr lang="en-US" sz="1200">
                <a:latin typeface="Calibri" charset="0"/>
              </a:rPr>
              <a:pPr eaLnBrk="1" hangingPunct="1"/>
              <a:t>16</a:t>
            </a:fld>
            <a:endParaRPr lang="en-US" sz="1200">
              <a:latin typeface="Calibri" charset="0"/>
            </a:endParaRPr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258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25796B-4712-0248-895B-AB5800B710F6}" type="slidenum">
              <a:rPr lang="en-US" sz="1200">
                <a:latin typeface="Calibri" charset="0"/>
              </a:rPr>
              <a:pPr eaLnBrk="1" hangingPunct="1"/>
              <a:t>20</a:t>
            </a:fld>
            <a:endParaRPr lang="en-US" sz="1200">
              <a:latin typeface="Calibri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922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F00F2DA-DC33-3F44-B245-2292B237C3AD}" type="slidenum">
              <a:rPr lang="en-US" sz="1200">
                <a:latin typeface="Calibri" charset="0"/>
              </a:rPr>
              <a:pPr eaLnBrk="1" hangingPunct="1"/>
              <a:t>22</a:t>
            </a:fld>
            <a:endParaRPr lang="en-US" sz="1200">
              <a:latin typeface="Calibri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55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68D740F-C454-3347-A0B0-FC78E4863E69}" type="slidenum">
              <a:rPr lang="en-US" sz="1200">
                <a:latin typeface="Calibri" charset="0"/>
              </a:rPr>
              <a:pPr eaLnBrk="1" hangingPunct="1"/>
              <a:t>23</a:t>
            </a:fld>
            <a:endParaRPr lang="en-US" sz="1200">
              <a:latin typeface="Calibri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658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E07D3D7-3DC5-CF4E-9482-BAB4564A6F0F}" type="slidenum">
              <a:rPr lang="en-US" sz="1200">
                <a:latin typeface="Calibri" charset="0"/>
              </a:rPr>
              <a:pPr eaLnBrk="1" hangingPunct="1"/>
              <a:t>24</a:t>
            </a:fld>
            <a:endParaRPr lang="en-US" sz="1200">
              <a:latin typeface="Calibri" charset="0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488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05D13A-D87A-DC43-B033-00FB4B60DA2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54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2B49542-E2C8-F841-9898-ED0A0C96843E}" type="slidenum">
              <a:rPr lang="en-US" sz="1200">
                <a:latin typeface="Calibri" charset="0"/>
              </a:rPr>
              <a:pPr eaLnBrk="1" hangingPunct="1"/>
              <a:t>4</a:t>
            </a:fld>
            <a:endParaRPr lang="en-US" sz="1200">
              <a:latin typeface="Calibri" charset="0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342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786ADA-A8C8-5746-A4E0-7CCF934DDE07}" type="slidenum">
              <a:rPr lang="en-US" sz="1200">
                <a:latin typeface="Calibri" charset="0"/>
              </a:rPr>
              <a:pPr eaLnBrk="1" hangingPunct="1"/>
              <a:t>37</a:t>
            </a:fld>
            <a:endParaRPr lang="en-US" sz="1200">
              <a:latin typeface="Calibri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44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47BDA9F-8291-9247-8E10-CEE85F374C90}" type="slidenum">
              <a:rPr lang="en-US" sz="1200">
                <a:latin typeface="Calibri" charset="0"/>
              </a:rPr>
              <a:pPr eaLnBrk="1" hangingPunct="1"/>
              <a:t>39</a:t>
            </a:fld>
            <a:endParaRPr lang="en-US" sz="1200">
              <a:latin typeface="Calibri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883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05D13A-D87A-DC43-B033-00FB4B60DA2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2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80EBE85-5DB4-514A-815C-0DCDBC2A3F27}" type="slidenum">
              <a:rPr lang="en-US" sz="1200">
                <a:latin typeface="Calibri" charset="0"/>
              </a:rPr>
              <a:pPr eaLnBrk="1" hangingPunct="1"/>
              <a:t>46</a:t>
            </a:fld>
            <a:endParaRPr lang="en-US" sz="1200">
              <a:latin typeface="Calibri" charset="0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261938"/>
            <a:ext cx="4613275" cy="3459162"/>
          </a:xfrm>
          <a:ln w="12699" cap="flat">
            <a:solidFill>
              <a:schemeClr val="tx1"/>
            </a:solidFill>
          </a:ln>
        </p:spPr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2166410" y="1598"/>
            <a:ext cx="2675517" cy="24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921" tIns="46462" rIns="92921" bIns="46462">
            <a:spAutoFit/>
          </a:bodyPr>
          <a:lstStyle/>
          <a:p>
            <a:pPr defTabSz="922980" eaLnBrk="0" hangingPunct="0"/>
            <a:r>
              <a:rPr lang="en-US" sz="1000">
                <a:latin typeface="Times New Roman" charset="0"/>
              </a:rPr>
              <a:t>2. Forwards and Futures  </a:t>
            </a:r>
            <a:r>
              <a:rPr lang="en-US" sz="1000">
                <a:latin typeface="Symbol" charset="0"/>
              </a:rPr>
              <a:t>®</a:t>
            </a:r>
            <a:r>
              <a:rPr lang="en-US" sz="1000">
                <a:latin typeface="Times New Roman" charset="0"/>
              </a:rPr>
              <a:t>  2.1 Asset and Cash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3680" y="3954439"/>
            <a:ext cx="6543040" cy="4762576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80" tIns="45539" rIns="91080" bIns="45539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311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437DA51-8F47-1D46-8057-8136D2C8B6A9}" type="slidenum">
              <a:rPr lang="en-US" sz="1200">
                <a:latin typeface="Calibri" charset="0"/>
              </a:rPr>
              <a:pPr eaLnBrk="1" hangingPunct="1"/>
              <a:t>47</a:t>
            </a:fld>
            <a:endParaRPr lang="en-US" sz="1200">
              <a:latin typeface="Calibri" charset="0"/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31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E377FFB-2B57-7948-AE3D-75D1465BB17D}" type="slidenum">
              <a:rPr lang="en-US" sz="1200">
                <a:latin typeface="Calibri" charset="0"/>
              </a:rPr>
              <a:pPr eaLnBrk="1" hangingPunct="1"/>
              <a:t>48</a:t>
            </a:fld>
            <a:endParaRPr lang="en-US" sz="1200">
              <a:latin typeface="Calibri" charset="0"/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548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C98F106-93C6-5141-AAE3-F7C4D3B52191}" type="slidenum">
              <a:rPr lang="en-US" sz="1200">
                <a:latin typeface="Calibri" charset="0"/>
              </a:rPr>
              <a:pPr eaLnBrk="1" hangingPunct="1"/>
              <a:t>5</a:t>
            </a:fld>
            <a:endParaRPr lang="en-US" sz="1200">
              <a:latin typeface="Calibri" charset="0"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C4597E-313C-4743-81C7-3499193FC98D}" type="slidenum">
              <a:rPr lang="en-US" sz="1200">
                <a:latin typeface="Calibri" charset="0"/>
              </a:rPr>
              <a:pPr eaLnBrk="1" hangingPunct="1"/>
              <a:t>6</a:t>
            </a:fld>
            <a:endParaRPr lang="en-US" sz="1200">
              <a:latin typeface="Calibri" charset="0"/>
            </a:endParaRPr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18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78638E4-B592-484C-BB80-8EE6F425976F}" type="slidenum">
              <a:rPr lang="en-US" sz="1200">
                <a:latin typeface="Calibri" charset="0"/>
              </a:rPr>
              <a:pPr eaLnBrk="1" hangingPunct="1"/>
              <a:t>7</a:t>
            </a:fld>
            <a:endParaRPr lang="en-US" sz="1200">
              <a:latin typeface="Calibri" charset="0"/>
            </a:endParaRPr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073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DF65ED4-6F19-624D-BE86-E09F8F24C255}" type="slidenum">
              <a:rPr lang="en-US" sz="1200">
                <a:latin typeface="Calibri" charset="0"/>
              </a:rPr>
              <a:pPr eaLnBrk="1" hangingPunct="1"/>
              <a:t>8</a:t>
            </a:fld>
            <a:endParaRPr lang="en-US" sz="1200">
              <a:latin typeface="Calibri" charset="0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284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36C8603-CC00-C048-BF65-26FB91F46A61}" type="slidenum">
              <a:rPr lang="en-US" sz="1200">
                <a:latin typeface="Calibri" charset="0"/>
              </a:rPr>
              <a:pPr eaLnBrk="1" hangingPunct="1"/>
              <a:t>9</a:t>
            </a:fld>
            <a:endParaRPr lang="en-US" sz="1200">
              <a:latin typeface="Calibri" charset="0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2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2556682-145D-7943-9252-DE9B5FAB3226}" type="slidenum">
              <a:rPr lang="en-US" sz="1200">
                <a:latin typeface="Calibri" charset="0"/>
              </a:rPr>
              <a:pPr eaLnBrk="1" hangingPunct="1"/>
              <a:t>10</a:t>
            </a:fld>
            <a:endParaRPr lang="en-US" sz="1200">
              <a:latin typeface="Calibri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256"/>
            <a:ext cx="5140960" cy="4155675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43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79D732E-76FA-A343-BC90-B604E2BB910B}" type="slidenum">
              <a:rPr lang="en-US" sz="1200">
                <a:latin typeface="Calibri" charset="0"/>
              </a:rPr>
              <a:pPr eaLnBrk="1" hangingPunct="1"/>
              <a:t>11</a:t>
            </a:fld>
            <a:endParaRPr lang="en-US" sz="1200">
              <a:latin typeface="Calibri" charset="0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381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0" y="914400"/>
            <a:ext cx="9144000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22D706CB-156B-8643-9A07-D8448DABBC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4734"/>
            <a:ext cx="2895600" cy="2889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66371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Doubl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 userDrawn="1"/>
        </p:nvSpPr>
        <p:spPr bwMode="auto">
          <a:xfrm>
            <a:off x="4019344" y="2692959"/>
            <a:ext cx="994787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 rot="10800000">
            <a:off x="4070503" y="3778177"/>
            <a:ext cx="1014887" cy="102228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6B8188-A85F-5349-B14D-08361E6A72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10846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op Arrow to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180753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41732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7C6F7C23-5FF9-2A4B-BF08-C1294322DB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87875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Arrow to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50501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411480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06494A95-A7E5-E34F-8DB1-F10A4839B0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05512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Six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46434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762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3762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6434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46434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762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762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76238" y="3302419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762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6434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643438" y="3302418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6434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fld id="{A23329EE-AB34-E748-89A3-8E74FFF398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11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Five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1174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384777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5556729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7310438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451174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213360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384777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556729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7310438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1EB3DA79-8920-3645-A529-9AD16B41E6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9" name="Footer Placeholder 12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817859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57200" y="1417320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3065544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4713767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417320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3065543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4713767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055F7767-1EA1-1B4C-AF44-6A3FCE3652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96328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22276" y="1397000"/>
            <a:ext cx="1738313" cy="1155700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60576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35590" y="1397000"/>
            <a:ext cx="1738312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698876" y="1397000"/>
            <a:ext cx="1736725" cy="1155700"/>
          </a:xfrm>
          <a:prstGeom prst="chevron">
            <a:avLst>
              <a:gd name="adj" fmla="val 1868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973891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22275" y="2954338"/>
            <a:ext cx="2147888" cy="1155700"/>
          </a:xfrm>
          <a:prstGeom prst="homePlate">
            <a:avLst>
              <a:gd name="adj" fmla="val 1955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468564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561140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4514852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31801" y="4497388"/>
            <a:ext cx="2816225" cy="1154112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170239" y="4497388"/>
            <a:ext cx="2816225" cy="1154112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5908676" y="4497388"/>
            <a:ext cx="2816225" cy="1154112"/>
          </a:xfrm>
          <a:prstGeom prst="chevron">
            <a:avLst>
              <a:gd name="adj" fmla="val 1871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48E524AC-D0C7-2340-84EA-A4DF70E821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90838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 Blocks - Major Points -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344304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2360778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3377252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133600" y="4393726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5410200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344304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457200" y="2357366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57200" y="3370428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457200" y="4383490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457200" y="5396552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19846C2F-D19C-FA45-A159-B087F18BCD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2177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05"/>
          <p:cNvSpPr>
            <a:spLocks noChangeShapeType="1"/>
          </p:cNvSpPr>
          <p:nvPr/>
        </p:nvSpPr>
        <p:spPr bwMode="gray">
          <a:xfrm>
            <a:off x="44196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6" name="Line 115"/>
          <p:cNvSpPr>
            <a:spLocks noChangeShapeType="1"/>
          </p:cNvSpPr>
          <p:nvPr userDrawn="1"/>
        </p:nvSpPr>
        <p:spPr bwMode="gray">
          <a:xfrm>
            <a:off x="22860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7" name="Line 118"/>
          <p:cNvSpPr>
            <a:spLocks noChangeShapeType="1"/>
          </p:cNvSpPr>
          <p:nvPr/>
        </p:nvSpPr>
        <p:spPr bwMode="gray">
          <a:xfrm>
            <a:off x="6753225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grpSp>
        <p:nvGrpSpPr>
          <p:cNvPr id="18" name="Group 123"/>
          <p:cNvGrpSpPr>
            <a:grpSpLocks/>
          </p:cNvGrpSpPr>
          <p:nvPr userDrawn="1"/>
        </p:nvGrpSpPr>
        <p:grpSpPr bwMode="auto">
          <a:xfrm>
            <a:off x="458789" y="3478213"/>
            <a:ext cx="7769225" cy="182562"/>
            <a:chOff x="289" y="2191"/>
            <a:chExt cx="4894" cy="115"/>
          </a:xfrm>
        </p:grpSpPr>
        <p:grpSp>
          <p:nvGrpSpPr>
            <p:cNvPr id="19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53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40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1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2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3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4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5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6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7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8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9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0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1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2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27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4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5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6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7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9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22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5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66" name="Line 125"/>
          <p:cNvSpPr>
            <a:spLocks noChangeShapeType="1"/>
          </p:cNvSpPr>
          <p:nvPr userDrawn="1"/>
        </p:nvSpPr>
        <p:spPr bwMode="gray">
          <a:xfrm>
            <a:off x="3429000" y="3651252"/>
            <a:ext cx="0" cy="17573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7" name="Line 4"/>
          <p:cNvSpPr>
            <a:spLocks noChangeShapeType="1"/>
          </p:cNvSpPr>
          <p:nvPr userDrawn="1"/>
        </p:nvSpPr>
        <p:spPr bwMode="gray">
          <a:xfrm>
            <a:off x="16764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8" name="Line 108"/>
          <p:cNvSpPr>
            <a:spLocks noChangeShapeType="1"/>
          </p:cNvSpPr>
          <p:nvPr userDrawn="1"/>
        </p:nvSpPr>
        <p:spPr bwMode="gray">
          <a:xfrm>
            <a:off x="55626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9" name="Line 111"/>
          <p:cNvSpPr>
            <a:spLocks noChangeShapeType="1"/>
          </p:cNvSpPr>
          <p:nvPr userDrawn="1"/>
        </p:nvSpPr>
        <p:spPr bwMode="gray">
          <a:xfrm>
            <a:off x="76962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0" name="Line 139"/>
          <p:cNvSpPr>
            <a:spLocks noChangeShapeType="1"/>
          </p:cNvSpPr>
          <p:nvPr userDrawn="1"/>
        </p:nvSpPr>
        <p:spPr bwMode="gray">
          <a:xfrm>
            <a:off x="3281363" y="2074863"/>
            <a:ext cx="0" cy="14144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1" name="AutoShape 3"/>
          <p:cNvSpPr>
            <a:spLocks noChangeArrowheads="1"/>
          </p:cNvSpPr>
          <p:nvPr userDrawn="1"/>
        </p:nvSpPr>
        <p:spPr bwMode="gray">
          <a:xfrm>
            <a:off x="452438" y="3413125"/>
            <a:ext cx="8239125" cy="311150"/>
          </a:xfrm>
          <a:prstGeom prst="rightArrow">
            <a:avLst>
              <a:gd name="adj1" fmla="val 52037"/>
              <a:gd name="adj2" fmla="val 96479"/>
            </a:avLst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tIns="68580" bIns="68580" anchor="ctr"/>
          <a:lstStyle>
            <a:lvl1pPr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nl-NL" altLang="en-US" sz="750" b="1">
              <a:solidFill>
                <a:srgbClr val="4D4D4D"/>
              </a:solidFill>
              <a:latin typeface="Arial" charset="0"/>
            </a:endParaRPr>
          </a:p>
        </p:txBody>
      </p:sp>
      <p:grpSp>
        <p:nvGrpSpPr>
          <p:cNvPr id="72" name="Group 123"/>
          <p:cNvGrpSpPr>
            <a:grpSpLocks/>
          </p:cNvGrpSpPr>
          <p:nvPr userDrawn="1"/>
        </p:nvGrpSpPr>
        <p:grpSpPr bwMode="auto">
          <a:xfrm>
            <a:off x="611189" y="3460752"/>
            <a:ext cx="7769225" cy="182563"/>
            <a:chOff x="289" y="2191"/>
            <a:chExt cx="4894" cy="115"/>
          </a:xfrm>
        </p:grpSpPr>
        <p:grpSp>
          <p:nvGrpSpPr>
            <p:cNvPr id="73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107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9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6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7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8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94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5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7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9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1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2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3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4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6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5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81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76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8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9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0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48" name="Text Placeholder 246"/>
          <p:cNvSpPr>
            <a:spLocks noGrp="1"/>
          </p:cNvSpPr>
          <p:nvPr>
            <p:ph type="body" sz="quarter" idx="11"/>
          </p:nvPr>
        </p:nvSpPr>
        <p:spPr>
          <a:xfrm>
            <a:off x="2535866" y="12954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sz="quarter" idx="19"/>
          </p:nvPr>
        </p:nvSpPr>
        <p:spPr>
          <a:xfrm>
            <a:off x="10668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Text Placeholder 142"/>
          <p:cNvSpPr>
            <a:spLocks noGrp="1"/>
          </p:cNvSpPr>
          <p:nvPr>
            <p:ph type="body" sz="quarter" idx="20"/>
          </p:nvPr>
        </p:nvSpPr>
        <p:spPr>
          <a:xfrm>
            <a:off x="35814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142"/>
          <p:cNvSpPr>
            <a:spLocks noGrp="1"/>
          </p:cNvSpPr>
          <p:nvPr>
            <p:ph type="body" sz="quarter" idx="21"/>
          </p:nvPr>
        </p:nvSpPr>
        <p:spPr>
          <a:xfrm>
            <a:off x="530352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142"/>
          <p:cNvSpPr>
            <a:spLocks noGrp="1"/>
          </p:cNvSpPr>
          <p:nvPr>
            <p:ph type="body" sz="quarter" idx="22"/>
          </p:nvPr>
        </p:nvSpPr>
        <p:spPr>
          <a:xfrm>
            <a:off x="722376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2" name="Text Placeholder 246"/>
          <p:cNvSpPr>
            <a:spLocks noGrp="1"/>
          </p:cNvSpPr>
          <p:nvPr>
            <p:ph type="body" sz="quarter" idx="23"/>
          </p:nvPr>
        </p:nvSpPr>
        <p:spPr>
          <a:xfrm>
            <a:off x="9144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8" name="Text Placeholder 246"/>
          <p:cNvSpPr>
            <a:spLocks noGrp="1"/>
          </p:cNvSpPr>
          <p:nvPr>
            <p:ph type="body" sz="quarter" idx="24"/>
          </p:nvPr>
        </p:nvSpPr>
        <p:spPr>
          <a:xfrm>
            <a:off x="69342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9" name="Text Placeholder 246"/>
          <p:cNvSpPr>
            <a:spLocks noGrp="1"/>
          </p:cNvSpPr>
          <p:nvPr>
            <p:ph type="body" sz="quarter" idx="25"/>
          </p:nvPr>
        </p:nvSpPr>
        <p:spPr>
          <a:xfrm>
            <a:off x="15240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0" name="Text Placeholder 246"/>
          <p:cNvSpPr>
            <a:spLocks noGrp="1"/>
          </p:cNvSpPr>
          <p:nvPr>
            <p:ph type="body" sz="quarter" idx="26"/>
          </p:nvPr>
        </p:nvSpPr>
        <p:spPr>
          <a:xfrm>
            <a:off x="48006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1" name="Text Placeholder 246"/>
          <p:cNvSpPr>
            <a:spLocks noGrp="1"/>
          </p:cNvSpPr>
          <p:nvPr>
            <p:ph type="body" sz="quarter" idx="27"/>
          </p:nvPr>
        </p:nvSpPr>
        <p:spPr>
          <a:xfrm>
            <a:off x="2667000" y="5181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2" name="Text Placeholder 246"/>
          <p:cNvSpPr>
            <a:spLocks noGrp="1"/>
          </p:cNvSpPr>
          <p:nvPr>
            <p:ph type="body" sz="quarter" idx="28"/>
          </p:nvPr>
        </p:nvSpPr>
        <p:spPr>
          <a:xfrm>
            <a:off x="5991225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3" name="Text Placeholder 246"/>
          <p:cNvSpPr>
            <a:spLocks noGrp="1"/>
          </p:cNvSpPr>
          <p:nvPr>
            <p:ph type="body" sz="quarter" idx="29"/>
          </p:nvPr>
        </p:nvSpPr>
        <p:spPr>
          <a:xfrm>
            <a:off x="36576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132B4441-E44F-854A-A9C3-46F08E0FCF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1" name="Footer Placeholder 13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505028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14401" y="129540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914401" y="1800013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914401" y="2304626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914401" y="2809239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914401" y="3313852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914401" y="3818465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914401" y="4323078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914401" y="4827691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457200" y="129540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457200" y="1800013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57200" y="2304626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457200" y="2809239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457200" y="3313852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457200" y="3818465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/>
          </p:nvPr>
        </p:nvSpPr>
        <p:spPr>
          <a:xfrm>
            <a:off x="457200" y="4323078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57200" y="4827691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7"/>
          </p:nvPr>
        </p:nvSpPr>
        <p:spPr>
          <a:xfrm>
            <a:off x="8229600" y="129540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/>
          </p:nvPr>
        </p:nvSpPr>
        <p:spPr>
          <a:xfrm>
            <a:off x="8229600" y="1800013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/>
          </p:nvPr>
        </p:nvSpPr>
        <p:spPr>
          <a:xfrm>
            <a:off x="8229600" y="2304626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40"/>
          </p:nvPr>
        </p:nvSpPr>
        <p:spPr>
          <a:xfrm>
            <a:off x="8229600" y="2809239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41"/>
          </p:nvPr>
        </p:nvSpPr>
        <p:spPr>
          <a:xfrm>
            <a:off x="8229600" y="3313852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2"/>
          </p:nvPr>
        </p:nvSpPr>
        <p:spPr>
          <a:xfrm>
            <a:off x="8229600" y="3818465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3"/>
          </p:nvPr>
        </p:nvSpPr>
        <p:spPr>
          <a:xfrm>
            <a:off x="8229600" y="4323078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4"/>
          </p:nvPr>
        </p:nvSpPr>
        <p:spPr>
          <a:xfrm>
            <a:off x="8229600" y="4827691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911777" y="5332304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6"/>
          </p:nvPr>
        </p:nvSpPr>
        <p:spPr>
          <a:xfrm>
            <a:off x="454575" y="5332304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7"/>
          </p:nvPr>
        </p:nvSpPr>
        <p:spPr>
          <a:xfrm>
            <a:off x="8226975" y="5332304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911777" y="583692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49"/>
          </p:nvPr>
        </p:nvSpPr>
        <p:spPr>
          <a:xfrm>
            <a:off x="454575" y="583692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50"/>
          </p:nvPr>
        </p:nvSpPr>
        <p:spPr>
          <a:xfrm>
            <a:off x="8226975" y="583692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lide Number Placeholder 9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/>
            </a:lvl1pPr>
          </a:lstStyle>
          <a:p>
            <a:fld id="{4A9EBD57-3091-C548-9F5E-83F63CC333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" name="Footer Placeholder 12"/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82721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48" y="533400"/>
            <a:ext cx="8458200" cy="5812064"/>
          </a:xfrm>
          <a:prstGeom prst="rect">
            <a:avLst/>
          </a:prstGeom>
        </p:spPr>
        <p:txBody>
          <a:bodyPr/>
          <a:lstStyle>
            <a:lvl1pPr marL="171450" indent="-171450" algn="just" defTabSz="685800" rtl="0" eaLnBrk="1" latinLnBrk="0" hangingPunct="1">
              <a:spcBef>
                <a:spcPct val="20000"/>
              </a:spcBef>
              <a:buClr>
                <a:srgbClr val="B01C2E"/>
              </a:buClr>
              <a:buSzPct val="60000"/>
              <a:buFont typeface="Wingdings 2" pitchFamily="18" charset="2"/>
              <a:buChar char=""/>
              <a:defRPr lang="en-US" sz="24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-171450" algn="just">
              <a:buClr>
                <a:srgbClr val="B01C2E"/>
              </a:buClr>
              <a:buSzPct val="60000"/>
              <a:buFont typeface="Wingdings" charset="2"/>
              <a:buChar char="Ø"/>
              <a:defRPr lang="en-US" sz="20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 algn="just">
              <a:buClr>
                <a:srgbClr val="B01C2E"/>
              </a:buClr>
              <a:buSzPct val="60000"/>
              <a:buFont typeface="Courier New" charset="0"/>
              <a:buChar char="o"/>
              <a:defRPr lang="en-US" sz="20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685800" indent="-171450" algn="just">
              <a:buClr>
                <a:srgbClr val="B01C2E"/>
              </a:buClr>
              <a:buSzPct val="60000"/>
              <a:buFont typeface="Arial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857250" algn="just">
              <a:buClr>
                <a:srgbClr val="B01C2E"/>
              </a:buClr>
              <a:buSzPct val="60000"/>
              <a:buFont typeface="Calibri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41934"/>
            <a:ext cx="8458200" cy="3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>
              <a:tabLst>
                <a:tab pos="296466" algn="l"/>
              </a:tabLst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/>
          <a:lstStyle>
            <a:lvl1pPr algn="r">
              <a:defRPr/>
            </a:lvl1pPr>
          </a:lstStyle>
          <a:p>
            <a:fld id="{7B3E355C-57B9-BC4B-95D8-406A1F8345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Interest Rate and Credit Risks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95930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Major and Sub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1335024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57200" y="3744363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1905000" y="1348565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905000" y="3763963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905000" y="2199167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905000" y="4619625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19400" y="1348565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19400" y="3763963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19400" y="2199167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819400" y="4619625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1622A13A-1CFD-CA4E-A8DD-C641C07281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1931012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/>
          </p:cNvSpPr>
          <p:nvPr userDrawn="1"/>
        </p:nvSpPr>
        <p:spPr bwMode="auto">
          <a:xfrm>
            <a:off x="4646613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752475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2262459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/>
          </p:nvPr>
        </p:nvSpPr>
        <p:spPr>
          <a:xfrm rot="5400000">
            <a:off x="6157271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752108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646920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9B3A2EF8-18A0-3548-8284-3CDE95E84B9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96506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>
            <a:spLocks/>
          </p:cNvSpPr>
          <p:nvPr userDrawn="1"/>
        </p:nvSpPr>
        <p:spPr bwMode="auto">
          <a:xfrm>
            <a:off x="441326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2" name="Freeform 4"/>
          <p:cNvSpPr>
            <a:spLocks/>
          </p:cNvSpPr>
          <p:nvPr userDrawn="1"/>
        </p:nvSpPr>
        <p:spPr bwMode="auto">
          <a:xfrm>
            <a:off x="2552701" y="1911352"/>
            <a:ext cx="1919288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3" name="Freeform 4"/>
          <p:cNvSpPr>
            <a:spLocks/>
          </p:cNvSpPr>
          <p:nvPr userDrawn="1"/>
        </p:nvSpPr>
        <p:spPr bwMode="auto">
          <a:xfrm>
            <a:off x="4648201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6770689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1095755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 rot="5400000">
            <a:off x="320617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8"/>
          </p:nvPr>
        </p:nvSpPr>
        <p:spPr>
          <a:xfrm rot="5400000">
            <a:off x="5301996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 rot="5400000">
            <a:off x="742511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41959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55238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648200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677132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6D75ED15-758A-614E-A17B-56CD5E692F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810490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38328" y="1450181"/>
            <a:ext cx="2596896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l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73554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6208779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273552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208776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38328" y="2057403"/>
            <a:ext cx="2523744" cy="230832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>
            <a:spAutoFit/>
          </a:bodyPr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8A4AF9FF-8501-8442-BA34-6C86C862CF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6981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7129272" y="1493520"/>
            <a:ext cx="1481328" cy="47548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lIns="45720" anchor="t"/>
          <a:lstStyle>
            <a:lvl1pPr marL="123444" indent="-123444" algn="l">
              <a:lnSpc>
                <a:spcPts val="105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sz="900" b="0">
                <a:solidFill>
                  <a:srgbClr val="000000"/>
                </a:solidFill>
              </a:defRPr>
            </a:lvl1pPr>
            <a:lvl2pPr marL="123444" indent="0" algn="l">
              <a:spcBef>
                <a:spcPts val="525"/>
              </a:spcBef>
              <a:buNone/>
              <a:defRPr sz="900" b="0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57200" y="16002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C0C0"/>
              </a:buClr>
              <a:buSzTx/>
              <a:buFont typeface="Wingdings 2" pitchFamily="18" charset="2"/>
              <a:buChar char="¡"/>
              <a:tabLst/>
              <a:defRPr sz="900" b="1" baseline="0">
                <a:solidFill>
                  <a:srgbClr val="FFFFFF"/>
                </a:solidFill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57200" y="48768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457200" y="32385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2191512" y="16002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91512" y="32385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91512" y="48768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00398512-78EB-D84B-88E3-8EFD360D4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047996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Two palettes mov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 userDrawn="1"/>
        </p:nvSpPr>
        <p:spPr bwMode="auto">
          <a:xfrm>
            <a:off x="684213" y="2635250"/>
            <a:ext cx="7777162" cy="1587500"/>
          </a:xfrm>
          <a:prstGeom prst="homePlate">
            <a:avLst>
              <a:gd name="adj" fmla="val 32592"/>
            </a:avLst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68580" bIns="6858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350">
              <a:latin typeface="Arial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05156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0"/>
          </p:nvPr>
        </p:nvSpPr>
        <p:spPr>
          <a:xfrm>
            <a:off x="105156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4"/>
          </p:nvPr>
        </p:nvSpPr>
        <p:spPr>
          <a:xfrm>
            <a:off x="457200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B47071-B393-DC4F-9921-408D035EE57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662903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l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4384675" y="3341688"/>
            <a:ext cx="376238" cy="1403350"/>
          </a:xfrm>
          <a:custGeom>
            <a:avLst/>
            <a:gdLst>
              <a:gd name="T0" fmla="*/ 2147483647 w 176"/>
              <a:gd name="T1" fmla="*/ 0 h 608"/>
              <a:gd name="T2" fmla="*/ 0 w 176"/>
              <a:gd name="T3" fmla="*/ 2147483647 h 608"/>
              <a:gd name="T4" fmla="*/ 2147483647 w 176"/>
              <a:gd name="T5" fmla="*/ 2147483647 h 608"/>
              <a:gd name="T6" fmla="*/ 0 w 176"/>
              <a:gd name="T7" fmla="*/ 2147483647 h 608"/>
              <a:gd name="T8" fmla="*/ 2147483647 w 176"/>
              <a:gd name="T9" fmla="*/ 2147483647 h 608"/>
              <a:gd name="T10" fmla="*/ 2147483647 w 176"/>
              <a:gd name="T11" fmla="*/ 2147483647 h 608"/>
              <a:gd name="T12" fmla="*/ 0 w 176"/>
              <a:gd name="T13" fmla="*/ 2147483647 h 608"/>
              <a:gd name="T14" fmla="*/ 0 w 176"/>
              <a:gd name="T15" fmla="*/ 2147483647 h 608"/>
              <a:gd name="T16" fmla="*/ 2147483647 w 176"/>
              <a:gd name="T17" fmla="*/ 2147483647 h 608"/>
              <a:gd name="T18" fmla="*/ 2147483647 w 176"/>
              <a:gd name="T19" fmla="*/ 2147483647 h 608"/>
              <a:gd name="T20" fmla="*/ 2147483647 w 176"/>
              <a:gd name="T21" fmla="*/ 2147483647 h 608"/>
              <a:gd name="T22" fmla="*/ 2147483647 w 176"/>
              <a:gd name="T23" fmla="*/ 2147483647 h 608"/>
              <a:gd name="T24" fmla="*/ 2147483647 w 176"/>
              <a:gd name="T25" fmla="*/ 2147483647 h 608"/>
              <a:gd name="T26" fmla="*/ 2147483647 w 176"/>
              <a:gd name="T27" fmla="*/ 2147483647 h 608"/>
              <a:gd name="T28" fmla="*/ 2147483647 w 176"/>
              <a:gd name="T29" fmla="*/ 0 h 608"/>
              <a:gd name="T30" fmla="*/ 2147483647 w 176"/>
              <a:gd name="T31" fmla="*/ 0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6" h="608">
                <a:moveTo>
                  <a:pt x="72" y="0"/>
                </a:moveTo>
                <a:lnTo>
                  <a:pt x="0" y="232"/>
                </a:lnTo>
                <a:lnTo>
                  <a:pt x="48" y="232"/>
                </a:lnTo>
                <a:lnTo>
                  <a:pt x="0" y="376"/>
                </a:lnTo>
                <a:lnTo>
                  <a:pt x="72" y="376"/>
                </a:lnTo>
                <a:lnTo>
                  <a:pt x="32" y="504"/>
                </a:lnTo>
                <a:lnTo>
                  <a:pt x="0" y="504"/>
                </a:lnTo>
                <a:lnTo>
                  <a:pt x="0" y="608"/>
                </a:lnTo>
                <a:lnTo>
                  <a:pt x="96" y="496"/>
                </a:lnTo>
                <a:lnTo>
                  <a:pt x="48" y="504"/>
                </a:lnTo>
                <a:lnTo>
                  <a:pt x="144" y="336"/>
                </a:lnTo>
                <a:lnTo>
                  <a:pt x="72" y="336"/>
                </a:lnTo>
                <a:lnTo>
                  <a:pt x="144" y="192"/>
                </a:lnTo>
                <a:lnTo>
                  <a:pt x="88" y="192"/>
                </a:lnTo>
                <a:lnTo>
                  <a:pt x="176" y="0"/>
                </a:lnTo>
                <a:lnTo>
                  <a:pt x="72" y="0"/>
                </a:lnTo>
                <a:close/>
              </a:path>
            </a:pathLst>
          </a:custGeom>
          <a:solidFill>
            <a:srgbClr val="B01C2E"/>
          </a:solidFill>
          <a:ln w="6350" cap="flat" cmpd="sng">
            <a:solidFill>
              <a:srgbClr val="B01C2E"/>
            </a:solidFill>
            <a:prstDash val="solid"/>
            <a:round/>
            <a:headEnd/>
            <a:tailEnd/>
          </a:ln>
        </p:spPr>
        <p:txBody>
          <a:bodyPr lIns="54000" tIns="54000" rIns="54000" bIns="54000" anchor="ctr"/>
          <a:lstStyle/>
          <a:p>
            <a:endParaRPr lang="en-US" sz="135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35152" y="1417320"/>
            <a:ext cx="3035808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266627" y="1417320"/>
            <a:ext cx="3054096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835152" y="1874520"/>
            <a:ext cx="3291840" cy="4343400"/>
          </a:xfrm>
          <a:prstGeom prst="homePlate">
            <a:avLst>
              <a:gd name="adj" fmla="val 7684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4"/>
          </p:nvPr>
        </p:nvSpPr>
        <p:spPr>
          <a:xfrm flipH="1">
            <a:off x="5028883" y="1874520"/>
            <a:ext cx="3291840" cy="4343400"/>
          </a:xfrm>
          <a:prstGeom prst="homePlate">
            <a:avLst>
              <a:gd name="adj" fmla="val 7343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2286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637242-61C1-4C47-AFEF-079B86936F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184345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35"/>
          </p:nvPr>
        </p:nvSpPr>
        <p:spPr>
          <a:xfrm>
            <a:off x="6181725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0" rIns="9144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/>
          </p:nvPr>
        </p:nvSpPr>
        <p:spPr>
          <a:xfrm>
            <a:off x="484632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2667000" y="18288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67000" y="242316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2667000" y="301752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2667000" y="361188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2667000" y="420624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2667000" y="48006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2514600" y="1981200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2514600" y="2570074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2514600" y="315894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2514600" y="3747822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2514600" y="4336696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2514600" y="492556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6F716D94-026E-1240-A247-91A0127FD88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160322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Horizont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96240" y="160020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621280" y="160020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96240" y="274828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621280" y="274828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396240" y="389636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2621280" y="389636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02266" y="504444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2627306" y="504444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DDD5FA0E-3EAB-CB47-B428-C2E5915BFD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448742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Vertic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 rot="5400000">
            <a:off x="731520" y="1097281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362200" y="1371600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2362200" y="2474977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362200" y="3578353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2362200" y="4681728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33"/>
          </p:nvPr>
        </p:nvSpPr>
        <p:spPr>
          <a:xfrm rot="5400000">
            <a:off x="731520" y="2200657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/>
          </p:nvPr>
        </p:nvSpPr>
        <p:spPr>
          <a:xfrm rot="5400000">
            <a:off x="731520" y="3304033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/>
          </p:nvPr>
        </p:nvSpPr>
        <p:spPr>
          <a:xfrm rot="5400000">
            <a:off x="731520" y="4407408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4835DA82-056E-9542-8819-BE1B86DFF0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03578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463EAD6B-1B79-144E-A805-1CA6FF1F03F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061030" y="5370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0169178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/>
          <p:cNvSpPr>
            <a:spLocks noChangeArrowheads="1"/>
          </p:cNvSpPr>
          <p:nvPr userDrawn="1"/>
        </p:nvSpPr>
        <p:spPr bwMode="auto">
          <a:xfrm rot="5400000">
            <a:off x="5297488" y="3346450"/>
            <a:ext cx="4406900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 userDrawn="1"/>
        </p:nvSpPr>
        <p:spPr bwMode="auto">
          <a:xfrm rot="5400000">
            <a:off x="-76041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3" name="AutoShape 5"/>
          <p:cNvSpPr>
            <a:spLocks noChangeArrowheads="1"/>
          </p:cNvSpPr>
          <p:nvPr userDrawn="1"/>
        </p:nvSpPr>
        <p:spPr bwMode="auto">
          <a:xfrm rot="5400000">
            <a:off x="75406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AutoShape 6"/>
          <p:cNvSpPr>
            <a:spLocks noChangeArrowheads="1"/>
          </p:cNvSpPr>
          <p:nvPr userDrawn="1"/>
        </p:nvSpPr>
        <p:spPr bwMode="auto">
          <a:xfrm rot="5400000">
            <a:off x="2266951" y="3351213"/>
            <a:ext cx="4416425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AutoShape 7"/>
          <p:cNvSpPr>
            <a:spLocks noChangeArrowheads="1"/>
          </p:cNvSpPr>
          <p:nvPr userDrawn="1"/>
        </p:nvSpPr>
        <p:spPr bwMode="auto">
          <a:xfrm rot="5400000">
            <a:off x="3781426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62000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2276475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789363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3038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8151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09600" y="21336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09600" y="33909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09600" y="4648200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4755A724-3117-D848-90FF-6F79FEC206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657838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resulting F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273552" y="1444752"/>
            <a:ext cx="2596896" cy="3968496"/>
          </a:xfrm>
          <a:prstGeom prst="rect">
            <a:avLst/>
          </a:prstGeom>
        </p:spPr>
        <p:txBody>
          <a:bodyPr wrap="square" lIns="640080" rIns="64008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370576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 flipH="1">
            <a:off x="609600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5370576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 flipH="1">
            <a:off x="609600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5370576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5"/>
          </p:nvPr>
        </p:nvSpPr>
        <p:spPr>
          <a:xfrm flipH="1">
            <a:off x="609600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6"/>
          </p:nvPr>
        </p:nvSpPr>
        <p:spPr>
          <a:xfrm>
            <a:off x="5370576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7"/>
          </p:nvPr>
        </p:nvSpPr>
        <p:spPr>
          <a:xfrm flipH="1">
            <a:off x="609600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fld id="{BA6B416F-5AE6-D74C-AE38-5D34E63DFA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79552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248400" y="1420504"/>
            <a:ext cx="2587752" cy="48006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36676">
              <a:buClr>
                <a:srgbClr val="B01C1A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02920" y="15544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502920" y="27482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02920" y="39420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502920" y="51358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2EFD6B5-614C-464C-AC16-8E45A0815B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943577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04800" y="2362200"/>
            <a:ext cx="6117336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304800" y="3491484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304800" y="4620768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411433" y="1417320"/>
            <a:ext cx="2103120" cy="429768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91025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74061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57097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157097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2774061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2"/>
          </p:nvPr>
        </p:nvSpPr>
        <p:spPr>
          <a:xfrm>
            <a:off x="4391025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20"/>
          </p:nvPr>
        </p:nvSpPr>
        <p:spPr>
          <a:xfrm>
            <a:off x="6411433" y="1861185"/>
            <a:ext cx="2103120" cy="4206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08AE5534-AA48-F74E-87DE-645A72BA9DD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61000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 userDrawn="1"/>
        </p:nvSpPr>
        <p:spPr bwMode="auto">
          <a:xfrm>
            <a:off x="3068639" y="1981202"/>
            <a:ext cx="2536825" cy="339725"/>
          </a:xfrm>
          <a:custGeom>
            <a:avLst/>
            <a:gdLst>
              <a:gd name="T0" fmla="*/ 0 w 2536891"/>
              <a:gd name="T1" fmla="*/ 0 h 488372"/>
              <a:gd name="T2" fmla="*/ 1942613 w 2536891"/>
              <a:gd name="T3" fmla="*/ 0 h 488372"/>
              <a:gd name="T4" fmla="*/ 2455867 w 2536891"/>
              <a:gd name="T5" fmla="*/ 200 h 488372"/>
              <a:gd name="T6" fmla="*/ 2536627 w 2536891"/>
              <a:gd name="T7" fmla="*/ 114356 h 488372"/>
              <a:gd name="T8" fmla="*/ 131751 w 2536891"/>
              <a:gd name="T9" fmla="*/ 114356 h 488372"/>
              <a:gd name="T10" fmla="*/ 81090 w 2536891"/>
              <a:gd name="T11" fmla="*/ 113442 h 488372"/>
              <a:gd name="T12" fmla="*/ 0 w 2536891"/>
              <a:gd name="T13" fmla="*/ 0 h 4883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36891" h="488372">
                <a:moveTo>
                  <a:pt x="0" y="0"/>
                </a:moveTo>
                <a:lnTo>
                  <a:pt x="1942817" y="0"/>
                </a:lnTo>
                <a:lnTo>
                  <a:pt x="2456123" y="856"/>
                </a:lnTo>
                <a:lnTo>
                  <a:pt x="2536891" y="488372"/>
                </a:lnTo>
                <a:lnTo>
                  <a:pt x="131763" y="488372"/>
                </a:lnTo>
                <a:lnTo>
                  <a:pt x="81098" y="484467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57201" y="1982790"/>
            <a:ext cx="2530475" cy="339725"/>
          </a:xfrm>
          <a:custGeom>
            <a:avLst/>
            <a:gdLst>
              <a:gd name="T0" fmla="*/ 0 w 2529680"/>
              <a:gd name="T1" fmla="*/ 0 h 488372"/>
              <a:gd name="T2" fmla="*/ 1945261 w 2529680"/>
              <a:gd name="T3" fmla="*/ 0 h 488372"/>
              <a:gd name="T4" fmla="*/ 2463980 w 2529680"/>
              <a:gd name="T5" fmla="*/ 200 h 488372"/>
              <a:gd name="T6" fmla="*/ 2532861 w 2529680"/>
              <a:gd name="T7" fmla="*/ 113442 h 488372"/>
              <a:gd name="T8" fmla="*/ 0 w 2529680"/>
              <a:gd name="T9" fmla="*/ 114356 h 488372"/>
              <a:gd name="T10" fmla="*/ 0 w 2529680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9680" h="488372">
                <a:moveTo>
                  <a:pt x="0" y="0"/>
                </a:moveTo>
                <a:lnTo>
                  <a:pt x="1942817" y="0"/>
                </a:lnTo>
                <a:lnTo>
                  <a:pt x="2460885" y="856"/>
                </a:lnTo>
                <a:lnTo>
                  <a:pt x="2529680" y="484467"/>
                </a:lnTo>
                <a:lnTo>
                  <a:pt x="0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Freeform 14"/>
          <p:cNvSpPr>
            <a:spLocks/>
          </p:cNvSpPr>
          <p:nvPr userDrawn="1"/>
        </p:nvSpPr>
        <p:spPr bwMode="auto">
          <a:xfrm>
            <a:off x="5684839" y="1981202"/>
            <a:ext cx="2871787" cy="339725"/>
          </a:xfrm>
          <a:custGeom>
            <a:avLst/>
            <a:gdLst>
              <a:gd name="T0" fmla="*/ 0 w 2996886"/>
              <a:gd name="T1" fmla="*/ 0 h 488372"/>
              <a:gd name="T2" fmla="*/ 1638173 w 2996886"/>
              <a:gd name="T3" fmla="*/ 0 h 488372"/>
              <a:gd name="T4" fmla="*/ 2526959 w 2996886"/>
              <a:gd name="T5" fmla="*/ 200 h 488372"/>
              <a:gd name="T6" fmla="*/ 2525539 w 2996886"/>
              <a:gd name="T7" fmla="*/ 114356 h 488372"/>
              <a:gd name="T8" fmla="*/ 60236 w 2996886"/>
              <a:gd name="T9" fmla="*/ 114356 h 488372"/>
              <a:gd name="T10" fmla="*/ 0 w 2996886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96886" h="488372">
                <a:moveTo>
                  <a:pt x="0" y="0"/>
                </a:moveTo>
                <a:lnTo>
                  <a:pt x="1942817" y="0"/>
                </a:lnTo>
                <a:lnTo>
                  <a:pt x="2996886" y="855"/>
                </a:lnTo>
                <a:cubicBezTo>
                  <a:pt x="2996325" y="163361"/>
                  <a:pt x="2995763" y="325866"/>
                  <a:pt x="2995202" y="488372"/>
                </a:cubicBezTo>
                <a:lnTo>
                  <a:pt x="71438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5680886" y="1983087"/>
            <a:ext cx="2875741" cy="1903112"/>
          </a:xfrm>
          <a:custGeom>
            <a:avLst/>
            <a:gdLst>
              <a:gd name="connsiteX0" fmla="*/ 0 w 2674468"/>
              <a:gd name="connsiteY0" fmla="*/ 0 h 1724992"/>
              <a:gd name="connsiteX1" fmla="*/ 2472747 w 2674468"/>
              <a:gd name="connsiteY1" fmla="*/ 0 h 1724992"/>
              <a:gd name="connsiteX2" fmla="*/ 2674468 w 2674468"/>
              <a:gd name="connsiteY2" fmla="*/ 862496 h 1724992"/>
              <a:gd name="connsiteX3" fmla="*/ 2472747 w 2674468"/>
              <a:gd name="connsiteY3" fmla="*/ 1724992 h 1724992"/>
              <a:gd name="connsiteX4" fmla="*/ 0 w 2674468"/>
              <a:gd name="connsiteY4" fmla="*/ 1724992 h 1724992"/>
              <a:gd name="connsiteX5" fmla="*/ 201721 w 2674468"/>
              <a:gd name="connsiteY5" fmla="*/ 862496 h 1724992"/>
              <a:gd name="connsiteX6" fmla="*/ 0 w 2674468"/>
              <a:gd name="connsiteY6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201721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2747" h="1724992">
                <a:moveTo>
                  <a:pt x="0" y="0"/>
                </a:moveTo>
                <a:lnTo>
                  <a:pt x="2472747" y="0"/>
                </a:lnTo>
                <a:lnTo>
                  <a:pt x="2472747" y="1724992"/>
                </a:lnTo>
                <a:lnTo>
                  <a:pt x="0" y="1724992"/>
                </a:lnTo>
                <a:lnTo>
                  <a:pt x="169327" y="862496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A9A9A9"/>
            </a:solidFill>
            <a:miter lim="800000"/>
            <a:headEnd/>
            <a:tailEnd/>
          </a:ln>
        </p:spPr>
        <p:txBody>
          <a:bodyPr lIns="41148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3068559" y="1983087"/>
            <a:ext cx="2674468" cy="1903112"/>
          </a:xfrm>
          <a:prstGeom prst="chevron">
            <a:avLst>
              <a:gd name="adj" fmla="val 10431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4038600"/>
            <a:ext cx="8077200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457200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585778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7200" y="1417320"/>
            <a:ext cx="5193792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656263" y="1417326"/>
            <a:ext cx="3035808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 marL="257175" marR="0" indent="-257175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1983087"/>
            <a:ext cx="2674468" cy="1903112"/>
          </a:xfrm>
          <a:prstGeom prst="homePlate">
            <a:avLst>
              <a:gd name="adj" fmla="val 11448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457200" y="1981200"/>
            <a:ext cx="2473180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144323" y="1988239"/>
            <a:ext cx="2387536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343400"/>
            <a:ext cx="8077200" cy="14813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30302" indent="-130302">
              <a:lnSpc>
                <a:spcPct val="95000"/>
              </a:lnSpc>
              <a:spcBef>
                <a:spcPts val="540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260604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390906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51435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68580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5762431" y="1987175"/>
            <a:ext cx="2794197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E70D8206-912D-3041-8A60-C5747B4B98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070837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Workstream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entagon 32"/>
          <p:cNvSpPr/>
          <p:nvPr userDrawn="1"/>
        </p:nvSpPr>
        <p:spPr bwMode="auto">
          <a:xfrm>
            <a:off x="5507039" y="1755775"/>
            <a:ext cx="679450" cy="4343400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indent="-88106" eaLnBrk="0" hangingPunct="0">
              <a:lnSpc>
                <a:spcPct val="95000"/>
              </a:lnSpc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38"/>
          </p:nvPr>
        </p:nvSpPr>
        <p:spPr>
          <a:xfrm>
            <a:off x="2993735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39"/>
          </p:nvPr>
        </p:nvSpPr>
        <p:spPr>
          <a:xfrm>
            <a:off x="477838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5"/>
          </p:nvPr>
        </p:nvSpPr>
        <p:spPr>
          <a:xfrm>
            <a:off x="2993735" y="1290638"/>
            <a:ext cx="2377440" cy="3803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2"/>
          </p:nvPr>
        </p:nvSpPr>
        <p:spPr>
          <a:xfrm>
            <a:off x="6300383" y="1290638"/>
            <a:ext cx="237744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30"/>
          </p:nvPr>
        </p:nvSpPr>
        <p:spPr>
          <a:xfrm>
            <a:off x="477838" y="1290638"/>
            <a:ext cx="2377440" cy="380392"/>
          </a:xfrm>
          <a:prstGeom prst="rect">
            <a:avLst/>
          </a:prstGeom>
          <a:solidFill>
            <a:srgbClr val="4D4D4D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40"/>
          </p:nvPr>
        </p:nvSpPr>
        <p:spPr>
          <a:xfrm>
            <a:off x="569278" y="173126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0" rIns="45720" bIns="0" anchor="ctr" anchorCtr="0"/>
          <a:lstStyle>
            <a:lvl1pPr marL="0" indent="-89154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569278" y="235712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2"/>
          </p:nvPr>
        </p:nvSpPr>
        <p:spPr>
          <a:xfrm>
            <a:off x="569278" y="2982976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69278" y="3608832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569278" y="4234688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45"/>
          </p:nvPr>
        </p:nvSpPr>
        <p:spPr>
          <a:xfrm>
            <a:off x="569278" y="548640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46"/>
          </p:nvPr>
        </p:nvSpPr>
        <p:spPr>
          <a:xfrm>
            <a:off x="569278" y="486054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47"/>
          </p:nvPr>
        </p:nvSpPr>
        <p:spPr>
          <a:xfrm>
            <a:off x="3085175" y="174345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8"/>
          </p:nvPr>
        </p:nvSpPr>
        <p:spPr>
          <a:xfrm>
            <a:off x="3085175" y="236931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9"/>
          </p:nvPr>
        </p:nvSpPr>
        <p:spPr>
          <a:xfrm>
            <a:off x="3085175" y="2995168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3085175" y="3621024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51"/>
          </p:nvPr>
        </p:nvSpPr>
        <p:spPr>
          <a:xfrm>
            <a:off x="3085175" y="4246880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/>
          </p:nvPr>
        </p:nvSpPr>
        <p:spPr>
          <a:xfrm>
            <a:off x="3085175" y="549859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/>
          </p:nvPr>
        </p:nvSpPr>
        <p:spPr>
          <a:xfrm>
            <a:off x="3085175" y="487273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/>
          </p:nvPr>
        </p:nvSpPr>
        <p:spPr>
          <a:xfrm>
            <a:off x="6300383" y="174345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55"/>
          </p:nvPr>
        </p:nvSpPr>
        <p:spPr>
          <a:xfrm>
            <a:off x="6300383" y="236931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56"/>
          </p:nvPr>
        </p:nvSpPr>
        <p:spPr>
          <a:xfrm>
            <a:off x="6300383" y="2995168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57"/>
          </p:nvPr>
        </p:nvSpPr>
        <p:spPr>
          <a:xfrm>
            <a:off x="6300383" y="3621024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58"/>
          </p:nvPr>
        </p:nvSpPr>
        <p:spPr>
          <a:xfrm>
            <a:off x="6300383" y="4246880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59"/>
          </p:nvPr>
        </p:nvSpPr>
        <p:spPr>
          <a:xfrm>
            <a:off x="6300383" y="549859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60"/>
          </p:nvPr>
        </p:nvSpPr>
        <p:spPr>
          <a:xfrm>
            <a:off x="6300383" y="487273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61"/>
          </p:nvPr>
        </p:nvSpPr>
        <p:spPr/>
        <p:txBody>
          <a:bodyPr/>
          <a:lstStyle>
            <a:lvl1pPr>
              <a:defRPr/>
            </a:lvl1pPr>
          </a:lstStyle>
          <a:p>
            <a:fld id="{250D9D91-D592-1043-AF8D-0FC015913F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" name="Footer Placeholder 33"/>
          <p:cNvSpPr>
            <a:spLocks noGrp="1"/>
          </p:cNvSpPr>
          <p:nvPr>
            <p:ph type="ftr" sz="quarter" idx="6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656773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Element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 userDrawn="1"/>
        </p:nvSpPr>
        <p:spPr bwMode="auto">
          <a:xfrm>
            <a:off x="5349876" y="1497015"/>
            <a:ext cx="679450" cy="4352925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7082028" y="330708"/>
            <a:ext cx="640080" cy="2569464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17336" y="1981200"/>
            <a:ext cx="2569464" cy="41148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="1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="1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 b="1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3810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2"/>
          </p:nvPr>
        </p:nvSpPr>
        <p:spPr>
          <a:xfrm>
            <a:off x="3810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3"/>
          </p:nvPr>
        </p:nvSpPr>
        <p:spPr>
          <a:xfrm>
            <a:off x="3810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4"/>
          </p:nvPr>
        </p:nvSpPr>
        <p:spPr>
          <a:xfrm>
            <a:off x="20574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5"/>
          </p:nvPr>
        </p:nvSpPr>
        <p:spPr>
          <a:xfrm>
            <a:off x="20574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/>
          </p:nvPr>
        </p:nvSpPr>
        <p:spPr>
          <a:xfrm>
            <a:off x="20574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7"/>
          </p:nvPr>
        </p:nvSpPr>
        <p:spPr>
          <a:xfrm>
            <a:off x="37338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8"/>
          </p:nvPr>
        </p:nvSpPr>
        <p:spPr>
          <a:xfrm>
            <a:off x="37338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/>
          </p:nvPr>
        </p:nvSpPr>
        <p:spPr>
          <a:xfrm>
            <a:off x="37338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09CF501B-85A3-0748-9525-578425C492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199699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Text Blocks - Sequ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24"/>
          <p:cNvCxnSpPr>
            <a:cxnSpLocks noChangeShapeType="1"/>
          </p:cNvCxnSpPr>
          <p:nvPr userDrawn="1"/>
        </p:nvCxnSpPr>
        <p:spPr bwMode="auto">
          <a:xfrm rot="16200000" flipH="1">
            <a:off x="909638" y="2395538"/>
            <a:ext cx="768350" cy="6381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28"/>
          <p:cNvCxnSpPr>
            <a:cxnSpLocks noChangeShapeType="1"/>
          </p:cNvCxnSpPr>
          <p:nvPr userDrawn="1"/>
        </p:nvCxnSpPr>
        <p:spPr bwMode="auto">
          <a:xfrm rot="16200000" flipH="1">
            <a:off x="2066926" y="3590927"/>
            <a:ext cx="752475" cy="6254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39"/>
          <p:cNvCxnSpPr>
            <a:cxnSpLocks noChangeShapeType="1"/>
          </p:cNvCxnSpPr>
          <p:nvPr userDrawn="1"/>
        </p:nvCxnSpPr>
        <p:spPr bwMode="auto">
          <a:xfrm rot="16200000" flipH="1">
            <a:off x="3234532" y="4814095"/>
            <a:ext cx="698500" cy="595313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Content Placeholder 3"/>
          <p:cNvSpPr>
            <a:spLocks noGrp="1"/>
          </p:cNvSpPr>
          <p:nvPr>
            <p:ph sz="half" idx="17"/>
          </p:nvPr>
        </p:nvSpPr>
        <p:spPr>
          <a:xfrm>
            <a:off x="3881706" y="4986243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79117" y="1441358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1612733" y="2622986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2755736" y="3804614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C10D6D8-3B97-854D-B9A2-DD1E2B17F6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9564660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712789" y="1782765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8" name="Parallelogram 7"/>
          <p:cNvSpPr/>
          <p:nvPr userDrawn="1"/>
        </p:nvSpPr>
        <p:spPr bwMode="auto">
          <a:xfrm>
            <a:off x="712789" y="5300665"/>
            <a:ext cx="7969250" cy="530225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Parallelogram 13"/>
          <p:cNvSpPr/>
          <p:nvPr userDrawn="1"/>
        </p:nvSpPr>
        <p:spPr bwMode="auto">
          <a:xfrm>
            <a:off x="712789" y="4129090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Parallelogram 14"/>
          <p:cNvSpPr/>
          <p:nvPr userDrawn="1"/>
        </p:nvSpPr>
        <p:spPr bwMode="auto">
          <a:xfrm>
            <a:off x="712789" y="2955925"/>
            <a:ext cx="7969250" cy="528638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708691" y="1501649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708691" y="5019704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marR="0" indent="-13216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708691" y="3847017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708691" y="2674336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7E92AD8-7AD1-8240-8596-9839AB315E2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771371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/>
          <p:cNvCxnSpPr>
            <a:cxnSpLocks noChangeShapeType="1"/>
          </p:cNvCxnSpPr>
          <p:nvPr userDrawn="1"/>
        </p:nvCxnSpPr>
        <p:spPr bwMode="auto">
          <a:xfrm>
            <a:off x="477838" y="3294065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477838" y="4670425"/>
            <a:ext cx="7988300" cy="1588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>
            <a:off x="477838" y="6046790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582996" y="1290644"/>
            <a:ext cx="1870718" cy="600507"/>
          </a:xfrm>
          <a:prstGeom prst="homePlate">
            <a:avLst>
              <a:gd name="adj" fmla="val 31973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9650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511428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332064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2068960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57200" y="343666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57200" y="480248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582996" y="2068960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582996" y="344150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582996" y="480732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33206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333206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333206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511428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11428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11428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6896505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6896505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6896505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9"/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/>
            </a:lvl1pPr>
          </a:lstStyle>
          <a:p>
            <a:fld id="{BC9105C1-E9DE-DA45-BFF7-4F496C07EB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" name="Footer Placeholder 37"/>
          <p:cNvSpPr>
            <a:spLocks noGrp="1"/>
          </p:cNvSpPr>
          <p:nvPr>
            <p:ph type="ftr" sz="quarter" idx="4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59293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/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381000" y="3886200"/>
            <a:ext cx="83820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BDD9035-58B9-F243-8D2E-5AB7C416733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143195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11"/>
          <p:cNvSpPr>
            <a:spLocks noChangeArrowheads="1"/>
          </p:cNvSpPr>
          <p:nvPr userDrawn="1"/>
        </p:nvSpPr>
        <p:spPr bwMode="auto">
          <a:xfrm>
            <a:off x="2151064" y="1277938"/>
            <a:ext cx="6618287" cy="582612"/>
          </a:xfrm>
          <a:prstGeom prst="homePlate">
            <a:avLst>
              <a:gd name="adj" fmla="val 39286"/>
            </a:avLst>
          </a:prstGeom>
          <a:solidFill>
            <a:schemeClr val="accent1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2160589" y="1568450"/>
            <a:ext cx="6608762" cy="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 rot="16200000" flipH="1">
            <a:off x="-167481" y="3604420"/>
            <a:ext cx="4665662" cy="1270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115"/>
          <p:cNvGrpSpPr>
            <a:grpSpLocks/>
          </p:cNvGrpSpPr>
          <p:nvPr userDrawn="1"/>
        </p:nvGrpSpPr>
        <p:grpSpPr bwMode="auto">
          <a:xfrm>
            <a:off x="2584450" y="1576388"/>
            <a:ext cx="5530850" cy="4367212"/>
            <a:chOff x="2585007" y="1576462"/>
            <a:chExt cx="5530617" cy="4041195"/>
          </a:xfrm>
        </p:grpSpPr>
        <p:cxnSp>
          <p:nvCxnSpPr>
            <p:cNvPr id="42" name="Straight Connector 12"/>
            <p:cNvCxnSpPr>
              <a:cxnSpLocks noChangeShapeType="1"/>
            </p:cNvCxnSpPr>
            <p:nvPr userDrawn="1"/>
          </p:nvCxnSpPr>
          <p:spPr bwMode="auto">
            <a:xfrm rot="5400000">
              <a:off x="564416" y="3597053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13"/>
            <p:cNvCxnSpPr>
              <a:cxnSpLocks noChangeShapeType="1"/>
            </p:cNvCxnSpPr>
            <p:nvPr userDrawn="1"/>
          </p:nvCxnSpPr>
          <p:spPr bwMode="auto">
            <a:xfrm rot="5400000">
              <a:off x="1415280" y="359705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 userDrawn="1"/>
          </p:nvCxnSpPr>
          <p:spPr bwMode="auto">
            <a:xfrm rot="5400000">
              <a:off x="989848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15"/>
            <p:cNvCxnSpPr>
              <a:cxnSpLocks noChangeShapeType="1"/>
            </p:cNvCxnSpPr>
            <p:nvPr userDrawn="1"/>
          </p:nvCxnSpPr>
          <p:spPr bwMode="auto">
            <a:xfrm rot="5400000">
              <a:off x="2266144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16"/>
            <p:cNvCxnSpPr>
              <a:cxnSpLocks noChangeShapeType="1"/>
            </p:cNvCxnSpPr>
            <p:nvPr userDrawn="1"/>
          </p:nvCxnSpPr>
          <p:spPr bwMode="auto">
            <a:xfrm rot="5400000">
              <a:off x="1840712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7"/>
            <p:cNvCxnSpPr>
              <a:cxnSpLocks noChangeShapeType="1"/>
            </p:cNvCxnSpPr>
            <p:nvPr userDrawn="1"/>
          </p:nvCxnSpPr>
          <p:spPr bwMode="auto">
            <a:xfrm rot="5400000">
              <a:off x="3117008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8"/>
            <p:cNvCxnSpPr>
              <a:cxnSpLocks noChangeShapeType="1"/>
            </p:cNvCxnSpPr>
            <p:nvPr userDrawn="1"/>
          </p:nvCxnSpPr>
          <p:spPr bwMode="auto">
            <a:xfrm rot="5400000">
              <a:off x="2691576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9"/>
            <p:cNvCxnSpPr>
              <a:cxnSpLocks noChangeShapeType="1"/>
            </p:cNvCxnSpPr>
            <p:nvPr userDrawn="1"/>
          </p:nvCxnSpPr>
          <p:spPr bwMode="auto">
            <a:xfrm rot="5400000">
              <a:off x="3967872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20"/>
            <p:cNvCxnSpPr>
              <a:cxnSpLocks noChangeShapeType="1"/>
            </p:cNvCxnSpPr>
            <p:nvPr userDrawn="1"/>
          </p:nvCxnSpPr>
          <p:spPr bwMode="auto">
            <a:xfrm rot="5400000">
              <a:off x="3542440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21"/>
            <p:cNvCxnSpPr>
              <a:cxnSpLocks noChangeShapeType="1"/>
            </p:cNvCxnSpPr>
            <p:nvPr userDrawn="1"/>
          </p:nvCxnSpPr>
          <p:spPr bwMode="auto">
            <a:xfrm rot="5400000">
              <a:off x="4818736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22"/>
            <p:cNvCxnSpPr>
              <a:cxnSpLocks noChangeShapeType="1"/>
            </p:cNvCxnSpPr>
            <p:nvPr userDrawn="1"/>
          </p:nvCxnSpPr>
          <p:spPr bwMode="auto">
            <a:xfrm rot="5400000">
              <a:off x="4393304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23"/>
            <p:cNvCxnSpPr>
              <a:cxnSpLocks noChangeShapeType="1"/>
            </p:cNvCxnSpPr>
            <p:nvPr userDrawn="1"/>
          </p:nvCxnSpPr>
          <p:spPr bwMode="auto">
            <a:xfrm rot="5400000">
              <a:off x="5669600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24"/>
            <p:cNvCxnSpPr>
              <a:cxnSpLocks noChangeShapeType="1"/>
            </p:cNvCxnSpPr>
            <p:nvPr userDrawn="1"/>
          </p:nvCxnSpPr>
          <p:spPr bwMode="auto">
            <a:xfrm rot="5400000">
              <a:off x="5244168" y="3597064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25"/>
            <p:cNvCxnSpPr>
              <a:cxnSpLocks noChangeShapeType="1"/>
            </p:cNvCxnSpPr>
            <p:nvPr userDrawn="1"/>
          </p:nvCxnSpPr>
          <p:spPr bwMode="auto">
            <a:xfrm rot="5400000">
              <a:off x="6095032" y="359706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30"/>
          <p:cNvSpPr>
            <a:spLocks noChangeArrowheads="1"/>
          </p:cNvSpPr>
          <p:nvPr userDrawn="1"/>
        </p:nvSpPr>
        <p:spPr bwMode="auto">
          <a:xfrm>
            <a:off x="468313" y="1860550"/>
            <a:ext cx="8069262" cy="4083050"/>
          </a:xfrm>
          <a:prstGeom prst="rect">
            <a:avLst/>
          </a:prstGeom>
          <a:noFill/>
          <a:ln w="12700">
            <a:solidFill>
              <a:srgbClr val="A9A9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 userDrawn="1"/>
        </p:nvSpPr>
        <p:spPr bwMode="auto">
          <a:xfrm>
            <a:off x="468314" y="1277938"/>
            <a:ext cx="1692275" cy="582612"/>
          </a:xfrm>
          <a:prstGeom prst="rect">
            <a:avLst/>
          </a:prstGeom>
          <a:solidFill>
            <a:srgbClr val="4D4D4D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62" name="Straight Connector 28"/>
          <p:cNvCxnSpPr>
            <a:cxnSpLocks noChangeShapeType="1"/>
          </p:cNvCxnSpPr>
          <p:nvPr userDrawn="1"/>
        </p:nvCxnSpPr>
        <p:spPr bwMode="auto">
          <a:xfrm>
            <a:off x="473075" y="1277938"/>
            <a:ext cx="1676400" cy="582612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159965" y="1282931"/>
            <a:ext cx="6372290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01612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44159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16517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90645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471802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43501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867073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29255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419929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84540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56897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99445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727088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7696357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812183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548056" y="1548247"/>
            <a:ext cx="645582" cy="280554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1401427" y="1278089"/>
            <a:ext cx="645582" cy="561107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marR="0" indent="0" algn="r" defTabSz="685800" rtl="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533400" y="1905000"/>
            <a:ext cx="1554480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40" anchor="t" anchorCtr="0">
            <a:noAutofit/>
          </a:bodyPr>
          <a:lstStyle>
            <a:lvl1pPr marL="130302" indent="-13030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3" name="Slide Number Placeholder 9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fld id="{A2AEA599-6C77-BA4A-9F89-7B2425581C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4" name="Footer Placeholder 47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5470250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 or Time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>
            <a:spLocks noChangeArrowheads="1"/>
          </p:cNvSpPr>
          <p:nvPr userDrawn="1"/>
        </p:nvSpPr>
        <p:spPr bwMode="auto">
          <a:xfrm>
            <a:off x="1555750" y="1828802"/>
            <a:ext cx="7131050" cy="3794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447675" y="2189163"/>
            <a:ext cx="1098550" cy="32877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grpSp>
        <p:nvGrpSpPr>
          <p:cNvPr id="72" name="Group 84"/>
          <p:cNvGrpSpPr>
            <a:grpSpLocks/>
          </p:cNvGrpSpPr>
          <p:nvPr userDrawn="1"/>
        </p:nvGrpSpPr>
        <p:grpSpPr bwMode="auto">
          <a:xfrm>
            <a:off x="442914" y="1819275"/>
            <a:ext cx="8234362" cy="3657600"/>
            <a:chOff x="443344" y="1819866"/>
            <a:chExt cx="8234523" cy="3657600"/>
          </a:xfrm>
        </p:grpSpPr>
        <p:grpSp>
          <p:nvGrpSpPr>
            <p:cNvPr id="73" name="Group 83"/>
            <p:cNvGrpSpPr>
              <a:grpSpLocks/>
            </p:cNvGrpSpPr>
            <p:nvPr userDrawn="1"/>
          </p:nvGrpSpPr>
          <p:grpSpPr bwMode="auto">
            <a:xfrm>
              <a:off x="443344" y="2565862"/>
              <a:ext cx="8229600" cy="2556366"/>
              <a:chOff x="443344" y="2565862"/>
              <a:chExt cx="8229600" cy="2556366"/>
            </a:xfrm>
          </p:grpSpPr>
          <p:cxnSp>
            <p:nvCxnSpPr>
              <p:cNvPr id="87" name="Straight Connector 27"/>
              <p:cNvCxnSpPr>
                <a:cxnSpLocks noChangeShapeType="1"/>
              </p:cNvCxnSpPr>
              <p:nvPr userDrawn="1"/>
            </p:nvCxnSpPr>
            <p:spPr bwMode="auto">
              <a:xfrm>
                <a:off x="443344" y="512064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28"/>
              <p:cNvCxnSpPr>
                <a:cxnSpLocks noChangeShapeType="1"/>
              </p:cNvCxnSpPr>
              <p:nvPr userDrawn="1"/>
            </p:nvCxnSpPr>
            <p:spPr bwMode="auto">
              <a:xfrm>
                <a:off x="443344" y="47548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9"/>
              <p:cNvCxnSpPr>
                <a:cxnSpLocks noChangeShapeType="1"/>
              </p:cNvCxnSpPr>
              <p:nvPr userDrawn="1"/>
            </p:nvCxnSpPr>
            <p:spPr bwMode="auto">
              <a:xfrm>
                <a:off x="443344" y="438912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30"/>
              <p:cNvCxnSpPr>
                <a:cxnSpLocks noChangeShapeType="1"/>
              </p:cNvCxnSpPr>
              <p:nvPr userDrawn="1"/>
            </p:nvCxnSpPr>
            <p:spPr bwMode="auto">
              <a:xfrm>
                <a:off x="443344" y="402890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31"/>
              <p:cNvCxnSpPr>
                <a:cxnSpLocks noChangeShapeType="1"/>
              </p:cNvCxnSpPr>
              <p:nvPr userDrawn="1"/>
            </p:nvCxnSpPr>
            <p:spPr bwMode="auto">
              <a:xfrm>
                <a:off x="443344" y="366314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32"/>
              <p:cNvCxnSpPr>
                <a:cxnSpLocks noChangeShapeType="1"/>
              </p:cNvCxnSpPr>
              <p:nvPr userDrawn="1"/>
            </p:nvCxnSpPr>
            <p:spPr bwMode="auto">
              <a:xfrm>
                <a:off x="443344" y="3302924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33"/>
              <p:cNvCxnSpPr>
                <a:cxnSpLocks noChangeShapeType="1"/>
              </p:cNvCxnSpPr>
              <p:nvPr userDrawn="1"/>
            </p:nvCxnSpPr>
            <p:spPr bwMode="auto">
              <a:xfrm>
                <a:off x="443344" y="29260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34"/>
              <p:cNvCxnSpPr>
                <a:cxnSpLocks noChangeShapeType="1"/>
              </p:cNvCxnSpPr>
              <p:nvPr userDrawn="1"/>
            </p:nvCxnSpPr>
            <p:spPr bwMode="auto">
              <a:xfrm>
                <a:off x="443344" y="256586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Group 82"/>
            <p:cNvGrpSpPr>
              <a:grpSpLocks/>
            </p:cNvGrpSpPr>
            <p:nvPr userDrawn="1"/>
          </p:nvGrpSpPr>
          <p:grpSpPr bwMode="auto">
            <a:xfrm>
              <a:off x="2202964" y="1819866"/>
              <a:ext cx="6474903" cy="3657600"/>
              <a:chOff x="2202964" y="1819866"/>
              <a:chExt cx="6474903" cy="3657600"/>
            </a:xfrm>
          </p:grpSpPr>
          <p:cxnSp>
            <p:nvCxnSpPr>
              <p:cNvPr id="75" name="Straight Connector 1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7495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17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02229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18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66962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19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31695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20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96428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21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61161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22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25895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23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90628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24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555361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25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20094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2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848273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5" name="TextBox 36"/>
          <p:cNvSpPr txBox="1">
            <a:spLocks noChangeArrowheads="1"/>
          </p:cNvSpPr>
          <p:nvPr userDrawn="1"/>
        </p:nvSpPr>
        <p:spPr bwMode="auto">
          <a:xfrm>
            <a:off x="512764" y="1566865"/>
            <a:ext cx="8842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WEEK NUMBER</a:t>
            </a:r>
          </a:p>
        </p:txBody>
      </p:sp>
      <p:sp>
        <p:nvSpPr>
          <p:cNvPr id="96" name="TextBox 37"/>
          <p:cNvSpPr txBox="1">
            <a:spLocks noChangeArrowheads="1"/>
          </p:cNvSpPr>
          <p:nvPr userDrawn="1"/>
        </p:nvSpPr>
        <p:spPr bwMode="auto">
          <a:xfrm>
            <a:off x="512764" y="1939925"/>
            <a:ext cx="88423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STARTS ON</a:t>
            </a:r>
          </a:p>
        </p:txBody>
      </p:sp>
      <p:cxnSp>
        <p:nvCxnSpPr>
          <p:cNvPr id="97" name="Straight Connector 39"/>
          <p:cNvCxnSpPr>
            <a:cxnSpLocks noChangeShapeType="1"/>
          </p:cNvCxnSpPr>
          <p:nvPr userDrawn="1"/>
        </p:nvCxnSpPr>
        <p:spPr bwMode="auto">
          <a:xfrm>
            <a:off x="442913" y="2200275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40"/>
          <p:cNvCxnSpPr>
            <a:cxnSpLocks noChangeShapeType="1"/>
          </p:cNvCxnSpPr>
          <p:nvPr userDrawn="1"/>
        </p:nvCxnSpPr>
        <p:spPr bwMode="auto">
          <a:xfrm>
            <a:off x="442913" y="5486400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Freeform 40"/>
          <p:cNvSpPr>
            <a:spLocks/>
          </p:cNvSpPr>
          <p:nvPr userDrawn="1"/>
        </p:nvSpPr>
        <p:spPr bwMode="auto">
          <a:xfrm>
            <a:off x="1555751" y="1468440"/>
            <a:ext cx="7102475" cy="4027487"/>
          </a:xfrm>
          <a:custGeom>
            <a:avLst/>
            <a:gdLst>
              <a:gd name="T0" fmla="*/ 0 w 7101191"/>
              <a:gd name="T1" fmla="*/ 4028195 h 4027251"/>
              <a:gd name="T2" fmla="*/ 0 w 7101191"/>
              <a:gd name="T3" fmla="*/ 0 h 4027251"/>
              <a:gd name="T4" fmla="*/ 7106328 w 7101191"/>
              <a:gd name="T5" fmla="*/ 0 h 40272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01191" h="4027251">
                <a:moveTo>
                  <a:pt x="0" y="4027251"/>
                </a:moveTo>
                <a:lnTo>
                  <a:pt x="0" y="0"/>
                </a:lnTo>
                <a:lnTo>
                  <a:pt x="7101191" y="0"/>
                </a:lnTo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cxnSp>
        <p:nvCxnSpPr>
          <p:cNvPr id="100" name="Straight Connector 42"/>
          <p:cNvCxnSpPr>
            <a:cxnSpLocks noChangeShapeType="1"/>
          </p:cNvCxnSpPr>
          <p:nvPr userDrawn="1"/>
        </p:nvCxnSpPr>
        <p:spPr bwMode="auto">
          <a:xfrm>
            <a:off x="1546226" y="1828800"/>
            <a:ext cx="649288" cy="228600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546225" y="1835813"/>
            <a:ext cx="64591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203314" y="1835813"/>
            <a:ext cx="64688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2850206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3497094" y="1835813"/>
            <a:ext cx="642026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4139118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795736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5437760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084651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731540" y="1835813"/>
            <a:ext cx="646890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7383292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8025320" y="1835813"/>
            <a:ext cx="65316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469240" y="223026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469240" y="259557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469240" y="296088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469240" y="332619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469240" y="369150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469240" y="405681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51"/>
          </p:nvPr>
        </p:nvSpPr>
        <p:spPr>
          <a:xfrm>
            <a:off x="469240" y="5152742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469240" y="442212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53"/>
          </p:nvPr>
        </p:nvSpPr>
        <p:spPr>
          <a:xfrm>
            <a:off x="469240" y="478743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1562267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94301C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55"/>
          </p:nvPr>
        </p:nvSpPr>
        <p:spPr>
          <a:xfrm>
            <a:off x="220331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56"/>
          </p:nvPr>
        </p:nvSpPr>
        <p:spPr>
          <a:xfrm>
            <a:off x="285020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349709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58"/>
          </p:nvPr>
        </p:nvSpPr>
        <p:spPr>
          <a:xfrm>
            <a:off x="41391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4795736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43776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08465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3154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7383292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80253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65"/>
          </p:nvPr>
        </p:nvSpPr>
        <p:spPr>
          <a:xfrm>
            <a:off x="1546225" y="232170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178"/>
          <p:cNvSpPr>
            <a:spLocks noGrp="1"/>
          </p:cNvSpPr>
          <p:nvPr>
            <p:ph type="body" sz="quarter" idx="66"/>
          </p:nvPr>
        </p:nvSpPr>
        <p:spPr>
          <a:xfrm>
            <a:off x="1546225" y="268701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178"/>
          <p:cNvSpPr>
            <a:spLocks noGrp="1"/>
          </p:cNvSpPr>
          <p:nvPr>
            <p:ph type="body" sz="quarter" idx="67"/>
          </p:nvPr>
        </p:nvSpPr>
        <p:spPr>
          <a:xfrm>
            <a:off x="1546225" y="305232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178"/>
          <p:cNvSpPr>
            <a:spLocks noGrp="1"/>
          </p:cNvSpPr>
          <p:nvPr>
            <p:ph type="body" sz="quarter" idx="68"/>
          </p:nvPr>
        </p:nvSpPr>
        <p:spPr>
          <a:xfrm>
            <a:off x="1546225" y="341763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178"/>
          <p:cNvSpPr>
            <a:spLocks noGrp="1"/>
          </p:cNvSpPr>
          <p:nvPr>
            <p:ph type="body" sz="quarter" idx="69"/>
          </p:nvPr>
        </p:nvSpPr>
        <p:spPr>
          <a:xfrm>
            <a:off x="1546225" y="3782940"/>
            <a:ext cx="45720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178"/>
          <p:cNvSpPr>
            <a:spLocks noGrp="1"/>
          </p:cNvSpPr>
          <p:nvPr>
            <p:ph type="body" sz="quarter" idx="70"/>
          </p:nvPr>
        </p:nvSpPr>
        <p:spPr>
          <a:xfrm>
            <a:off x="1546225" y="414825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178"/>
          <p:cNvSpPr>
            <a:spLocks noGrp="1"/>
          </p:cNvSpPr>
          <p:nvPr>
            <p:ph type="body" sz="quarter" idx="71"/>
          </p:nvPr>
        </p:nvSpPr>
        <p:spPr>
          <a:xfrm>
            <a:off x="1546225" y="451356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178"/>
          <p:cNvSpPr>
            <a:spLocks noGrp="1"/>
          </p:cNvSpPr>
          <p:nvPr>
            <p:ph type="body" sz="quarter" idx="72"/>
          </p:nvPr>
        </p:nvSpPr>
        <p:spPr>
          <a:xfrm>
            <a:off x="1546225" y="487887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78"/>
          <p:cNvSpPr>
            <a:spLocks noGrp="1"/>
          </p:cNvSpPr>
          <p:nvPr>
            <p:ph type="body" sz="quarter" idx="73"/>
          </p:nvPr>
        </p:nvSpPr>
        <p:spPr>
          <a:xfrm>
            <a:off x="1546225" y="5244182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178"/>
          <p:cNvSpPr>
            <a:spLocks noGrp="1"/>
          </p:cNvSpPr>
          <p:nvPr>
            <p:ph type="body" sz="quarter" idx="74"/>
          </p:nvPr>
        </p:nvSpPr>
        <p:spPr>
          <a:xfrm>
            <a:off x="3436620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12"/>
          <p:cNvSpPr>
            <a:spLocks noGrp="1"/>
          </p:cNvSpPr>
          <p:nvPr>
            <p:ph type="body" sz="quarter" idx="76"/>
          </p:nvPr>
        </p:nvSpPr>
        <p:spPr>
          <a:xfrm>
            <a:off x="3048000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Text Placeholder 178"/>
          <p:cNvSpPr>
            <a:spLocks noGrp="1"/>
          </p:cNvSpPr>
          <p:nvPr>
            <p:ph type="body" sz="quarter" idx="77"/>
          </p:nvPr>
        </p:nvSpPr>
        <p:spPr>
          <a:xfrm>
            <a:off x="5355067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12"/>
          <p:cNvSpPr>
            <a:spLocks noGrp="1"/>
          </p:cNvSpPr>
          <p:nvPr>
            <p:ph type="body" sz="quarter" idx="78"/>
          </p:nvPr>
        </p:nvSpPr>
        <p:spPr>
          <a:xfrm>
            <a:off x="4966447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1" name="Slide Number Placeholder 9"/>
          <p:cNvSpPr>
            <a:spLocks noGrp="1"/>
          </p:cNvSpPr>
          <p:nvPr>
            <p:ph type="sldNum" sz="quarter" idx="79"/>
          </p:nvPr>
        </p:nvSpPr>
        <p:spPr/>
        <p:txBody>
          <a:bodyPr/>
          <a:lstStyle>
            <a:lvl1pPr>
              <a:defRPr/>
            </a:lvl1pPr>
          </a:lstStyle>
          <a:p>
            <a:fld id="{D003C6ED-C4A5-154D-A951-DFA096D646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" name="Footer Placeholder 79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885527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>
            <a:cxnSpLocks noChangeShapeType="1"/>
          </p:cNvCxnSpPr>
          <p:nvPr userDrawn="1"/>
        </p:nvCxnSpPr>
        <p:spPr bwMode="auto">
          <a:xfrm>
            <a:off x="1779589" y="5981700"/>
            <a:ext cx="5495925" cy="1588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2288" y="5453937"/>
            <a:ext cx="5486400" cy="474325"/>
          </a:xfrm>
          <a:prstGeom prst="rect">
            <a:avLst/>
          </a:prstGeom>
        </p:spPr>
        <p:txBody>
          <a:bodyPr/>
          <a:lstStyle>
            <a:lvl1pPr algn="l">
              <a:defRPr sz="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6756"/>
            <a:ext cx="5486400" cy="4192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42020"/>
            <a:ext cx="5486400" cy="311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i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9503" y="0"/>
            <a:ext cx="7604994" cy="896112"/>
          </a:xfrm>
          <a:prstGeom prst="rect">
            <a:avLst/>
          </a:prstGeom>
        </p:spPr>
        <p:txBody>
          <a:bodyPr anchor="b"/>
          <a:lstStyle>
            <a:lvl1pPr>
              <a:buNone/>
              <a:defRPr sz="16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CE4E3-D3DE-AB41-A281-30813EB547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8604667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2441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2441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2441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003443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03443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003443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3443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52441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28FF10-2575-714D-9D0B-AB6D45C94E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1009170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59380" y="1419225"/>
            <a:ext cx="2532185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825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825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825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825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598768-D1F4-594C-B51E-99B1ED0603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9629168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75052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B113F-1BA8-CA4E-A6B3-92D1D8C0C8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273526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1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3265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4011BE-5C53-0E48-93A9-5E9857491F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736551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orney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76450" y="2667000"/>
            <a:ext cx="6629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Box 13"/>
          <p:cNvSpPr txBox="1">
            <a:spLocks noChangeArrowheads="1"/>
          </p:cNvSpPr>
          <p:nvPr userDrawn="1"/>
        </p:nvSpPr>
        <p:spPr bwMode="auto">
          <a:xfrm>
            <a:off x="2066925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Specialization</a:t>
            </a:r>
          </a:p>
        </p:txBody>
      </p:sp>
      <p:sp>
        <p:nvSpPr>
          <p:cNvPr id="14" name="TextBox 14"/>
          <p:cNvSpPr txBox="1">
            <a:spLocks noChangeArrowheads="1"/>
          </p:cNvSpPr>
          <p:nvPr userDrawn="1"/>
        </p:nvSpPr>
        <p:spPr bwMode="auto">
          <a:xfrm>
            <a:off x="5505450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Education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067306" y="2743200"/>
            <a:ext cx="6638544" cy="3429000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ts val="900"/>
              </a:lnSpc>
              <a:spcBef>
                <a:spcPts val="0"/>
              </a:spcBef>
              <a:spcAft>
                <a:spcPts val="450"/>
              </a:spcAft>
              <a:buFont typeface="Arial" pitchFamily="34" charset="0"/>
              <a:buChar char=" "/>
              <a:defRPr sz="750" b="0" baseline="0">
                <a:latin typeface="+mn-lt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 "/>
              <a:defRPr sz="750" b="1" baseline="0">
                <a:solidFill>
                  <a:srgbClr val="666666"/>
                </a:solidFill>
                <a:latin typeface="Arial" pitchFamily="34" charset="0"/>
              </a:defRPr>
            </a:lvl2pPr>
            <a:lvl3pPr marL="171450" indent="-171450">
              <a:buClr>
                <a:srgbClr val="B01C2E"/>
              </a:buClr>
              <a:buFont typeface="Wingdings 2" pitchFamily="18" charset="2"/>
              <a:buChar char="¡"/>
              <a:defRPr sz="750" baseline="0">
                <a:latin typeface="Arial" pitchFamily="34" charset="0"/>
              </a:defRPr>
            </a:lvl3pPr>
            <a:lvl4pPr marL="34290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4pPr>
            <a:lvl5pPr marL="51435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5612" y="1108074"/>
            <a:ext cx="1170432" cy="1563624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5615" y="2722996"/>
            <a:ext cx="1525587" cy="55360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750"/>
              </a:lnSpc>
              <a:buNone/>
              <a:defRPr sz="750" b="0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505450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2067306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067306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5505450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067306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NSimSun" pitchFamily="49" charset="-122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505450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Arial" pitchFamily="34" charset="0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3D17329F-BDC0-3444-A6CB-5CFB4AFF00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030538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76987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76985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7882" y="1246188"/>
            <a:ext cx="8188325" cy="2286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900" b="1" cap="all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197969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2197967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850124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850124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491888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5491886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144042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7144042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576987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576985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2197969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2197967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3850124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3850124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5491888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5491886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7144042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33"/>
          </p:nvPr>
        </p:nvSpPr>
        <p:spPr>
          <a:xfrm>
            <a:off x="7144042" y="3962402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16D5A61-1BB2-3C40-A809-0A00CE29D5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092061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41325" y="14398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PARTNERS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438151" y="18970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41325" y="32686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ASSOCIATES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438151" y="37258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60858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477901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6949440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1481328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724400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481328" y="4800600"/>
            <a:ext cx="6217920" cy="54864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43815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0AC1651-679E-F444-9932-326657929C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7554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/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381000" y="39319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C93E8D5-2692-0D44-9EA4-C6015F0C54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26604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77461BCF-BBA5-5E4A-ABD5-3E5D9382F9D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4177281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31BEBA66-216E-7243-B012-B44CAA5F98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7616714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 u="none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 u="none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450850" y="6020181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45085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1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2113838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3776826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5439814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710280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2113838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211383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3776826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377682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5439814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439814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10280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4A3DAED-98CA-ED44-BD8D-010557C4E8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3219673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5123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65CD288-24B3-4B48-8EA0-67784588A8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7473687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90FE7E78-F63E-6945-90BC-87516667A7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071301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latin typeface="Calibri"/>
            </a:endParaRPr>
          </a:p>
          <a:p>
            <a:fld id="{32A47CA8-1D40-3C49-82CF-CF2201A41E4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22844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Interest Rate and Credit Risks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EE2D7-1F05-0540-AD0D-C8F6AEBAE5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980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>
                <a:latin typeface="Calibri"/>
              </a:defRPr>
            </a:lvl1pPr>
          </a:lstStyle>
          <a:p>
            <a:fld id="{D73BDDF0-D611-5747-98E9-44F7AB0391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171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8"/>
            <a:ext cx="4038600" cy="2301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>
                <a:latin typeface="Calibri"/>
              </a:defRPr>
            </a:lvl1pPr>
          </a:lstStyle>
          <a:p>
            <a:fld id="{B964C707-BAA9-614C-A59F-B1F1B822DC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851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z="900" smtClean="0">
                <a:latin typeface="Calibri"/>
                <a:cs typeface="Calibri"/>
              </a:defRPr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 smtClean="0">
                <a:latin typeface="Calibri"/>
              </a:defRPr>
            </a:lvl1pPr>
          </a:lstStyle>
          <a:p>
            <a:pPr>
              <a:defRPr/>
            </a:pPr>
            <a:fld id="{EDF37BE0-0BF3-6642-A185-F61474C9F2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6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527EB-3756-C241-BFD3-DBB1E11119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7166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4048" y="805002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814835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3"/>
            <a:ext cx="8458200" cy="38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1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3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520239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>
            <a:off x="4038600" y="3046413"/>
            <a:ext cx="990600" cy="1009650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28800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652385A1-7A9F-1D44-AA51-16856D64E5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4040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88"/>
          <p:cNvSpPr>
            <a:spLocks noChangeShapeType="1"/>
          </p:cNvSpPr>
          <p:nvPr/>
        </p:nvSpPr>
        <p:spPr bwMode="gray">
          <a:xfrm>
            <a:off x="0" y="6423027"/>
            <a:ext cx="9144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600" y="643663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6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algn="r"/>
            <a:fld id="{D9D5F7EB-196B-A148-8812-2A4F7A2FBBD6}" type="slidenum">
              <a:rPr lang="en-US" altLang="en-US" smtClean="0"/>
              <a:pPr algn="r"/>
              <a:t>‹#›</a:t>
            </a:fld>
            <a:endParaRPr lang="en-US" alt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3124200" y="64424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dirty="0"/>
              <a:t>Interest Rate and Credit Risks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2409" y="6423029"/>
            <a:ext cx="23622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600" dirty="0">
                <a:latin typeface="+mn-lt"/>
              </a:rPr>
              <a:t>CF_Ch6_CreditRisk_22</a:t>
            </a:r>
          </a:p>
        </p:txBody>
      </p:sp>
    </p:spTree>
    <p:extLst>
      <p:ext uri="{BB962C8B-B14F-4D97-AF65-F5344CB8AC3E}">
        <p14:creationId xmlns:p14="http://schemas.microsoft.com/office/powerpoint/2010/main" val="119877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  <p:sldLayoutId id="2147483853" r:id="rId19"/>
    <p:sldLayoutId id="2147483854" r:id="rId20"/>
    <p:sldLayoutId id="2147483855" r:id="rId21"/>
    <p:sldLayoutId id="2147483856" r:id="rId22"/>
    <p:sldLayoutId id="2147483857" r:id="rId23"/>
    <p:sldLayoutId id="2147483858" r:id="rId24"/>
    <p:sldLayoutId id="2147483859" r:id="rId25"/>
    <p:sldLayoutId id="2147483860" r:id="rId26"/>
    <p:sldLayoutId id="2147483861" r:id="rId27"/>
    <p:sldLayoutId id="2147483862" r:id="rId28"/>
    <p:sldLayoutId id="2147483863" r:id="rId29"/>
    <p:sldLayoutId id="2147483864" r:id="rId30"/>
    <p:sldLayoutId id="2147483865" r:id="rId31"/>
    <p:sldLayoutId id="2147483866" r:id="rId32"/>
    <p:sldLayoutId id="2147483867" r:id="rId33"/>
    <p:sldLayoutId id="2147483868" r:id="rId34"/>
    <p:sldLayoutId id="2147483869" r:id="rId35"/>
    <p:sldLayoutId id="2147483870" r:id="rId36"/>
    <p:sldLayoutId id="2147483871" r:id="rId37"/>
    <p:sldLayoutId id="2147483872" r:id="rId38"/>
    <p:sldLayoutId id="2147483873" r:id="rId39"/>
    <p:sldLayoutId id="2147483874" r:id="rId40"/>
    <p:sldLayoutId id="2147483875" r:id="rId41"/>
    <p:sldLayoutId id="2147483876" r:id="rId42"/>
    <p:sldLayoutId id="2147483877" r:id="rId43"/>
    <p:sldLayoutId id="2147483878" r:id="rId44"/>
    <p:sldLayoutId id="2147483879" r:id="rId45"/>
    <p:sldLayoutId id="2147483880" r:id="rId46"/>
    <p:sldLayoutId id="2147483881" r:id="rId47"/>
    <p:sldLayoutId id="2147483882" r:id="rId48"/>
    <p:sldLayoutId id="2147483883" r:id="rId49"/>
    <p:sldLayoutId id="2147483884" r:id="rId50"/>
    <p:sldLayoutId id="2147483885" r:id="rId51"/>
    <p:sldLayoutId id="2147483886" r:id="rId52"/>
    <p:sldLayoutId id="2147483887" r:id="rId53"/>
    <p:sldLayoutId id="2147483888" r:id="rId54"/>
    <p:sldLayoutId id="2147483889" r:id="rId55"/>
    <p:sldLayoutId id="2147483890" r:id="rId56"/>
    <p:sldLayoutId id="2147483891" r:id="rId57"/>
    <p:sldLayoutId id="2147483892" r:id="rId58"/>
    <p:sldLayoutId id="2147483893" r:id="rId59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nualcreditreport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c.gov/oc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</a:t>
            </a:r>
          </a:p>
          <a:p>
            <a:pPr lvl="1" algn="l"/>
            <a:r>
              <a:rPr lang="en-US" dirty="0"/>
              <a:t>No differences in opinion</a:t>
            </a:r>
          </a:p>
          <a:p>
            <a:pPr lvl="1" algn="l"/>
            <a:r>
              <a:rPr lang="en-US" dirty="0"/>
              <a:t> No taxes</a:t>
            </a:r>
          </a:p>
          <a:p>
            <a:pPr lvl="1" algn="l"/>
            <a:r>
              <a:rPr lang="en-US" dirty="0"/>
              <a:t>No transaction costs.</a:t>
            </a:r>
          </a:p>
          <a:p>
            <a:pPr lvl="1" algn="l"/>
            <a:r>
              <a:rPr lang="en-US" dirty="0"/>
              <a:t>No big sellers/buyers</a:t>
            </a:r>
          </a:p>
          <a:p>
            <a:pPr lvl="1" algn="l"/>
            <a:endParaRPr lang="en-US" dirty="0"/>
          </a:p>
          <a:p>
            <a:pPr algn="l"/>
            <a:r>
              <a:rPr lang="en-US" dirty="0"/>
              <a:t>Different</a:t>
            </a:r>
          </a:p>
          <a:p>
            <a:pPr lvl="1"/>
            <a:r>
              <a:rPr lang="en-US" dirty="0"/>
              <a:t>Project cash flows are not certain</a:t>
            </a:r>
          </a:p>
          <a:p>
            <a:pPr lvl="2"/>
            <a:r>
              <a:rPr lang="en-US" dirty="0"/>
              <a:t>Cash flows to be discounted are the </a:t>
            </a:r>
            <a:r>
              <a:rPr lang="en-US" i="1" dirty="0"/>
              <a:t>expected</a:t>
            </a:r>
            <a:r>
              <a:rPr lang="en-US" dirty="0"/>
              <a:t> cash flows</a:t>
            </a:r>
          </a:p>
          <a:p>
            <a:pPr lvl="2"/>
            <a:r>
              <a:rPr lang="en-US" dirty="0"/>
              <a:t>Distinction between </a:t>
            </a:r>
            <a:r>
              <a:rPr lang="en-US" i="1" dirty="0"/>
              <a:t>promised (quoted or stated) </a:t>
            </a:r>
            <a:r>
              <a:rPr lang="en-US" dirty="0"/>
              <a:t>returns and </a:t>
            </a:r>
            <a:r>
              <a:rPr lang="en-US" i="1" dirty="0"/>
              <a:t>expected returns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Uncertainty, Default, &amp;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82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A large enough sample drawn from a </a:t>
            </a:r>
            <a:r>
              <a:rPr lang="en-US" sz="2400" b="1" i="1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normal distribution</a:t>
            </a:r>
            <a:r>
              <a:rPr lang="en-US" sz="2400" b="1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looks like a bell-shaped curve.</a:t>
            </a: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SDs and the Normal Distribution</a:t>
            </a:r>
          </a:p>
        </p:txBody>
      </p:sp>
      <p:sp>
        <p:nvSpPr>
          <p:cNvPr id="3277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F18D2B-DC77-9C41-8F25-7A217A612D42}" type="slidenum">
              <a:rPr lang="en-US" sz="800">
                <a:latin typeface="Calibri" charset="0"/>
              </a:rPr>
              <a:pPr eaLnBrk="1" hangingPunct="1"/>
              <a:t>10</a:t>
            </a:fld>
            <a:endParaRPr lang="en-US" sz="800">
              <a:latin typeface="Calibri" charset="0"/>
            </a:endParaRPr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3400425" y="1643062"/>
            <a:ext cx="12350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>
                <a:latin typeface="Calibri" charset="0"/>
              </a:rPr>
              <a:t>Probability</a:t>
            </a:r>
          </a:p>
        </p:txBody>
      </p:sp>
      <p:sp>
        <p:nvSpPr>
          <p:cNvPr id="264197" name="Rectangle 5"/>
          <p:cNvSpPr>
            <a:spLocks noChangeArrowheads="1"/>
          </p:cNvSpPr>
          <p:nvPr/>
        </p:nvSpPr>
        <p:spPr bwMode="auto">
          <a:xfrm>
            <a:off x="6791325" y="4448175"/>
            <a:ext cx="2286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1600" b="1" dirty="0">
                <a:latin typeface="Times New Roman" charset="0"/>
              </a:rPr>
              <a:t>Return on</a:t>
            </a:r>
            <a:br>
              <a:rPr lang="en-US" sz="1600" b="1" dirty="0">
                <a:latin typeface="Times New Roman" charset="0"/>
              </a:rPr>
            </a:br>
            <a:r>
              <a:rPr lang="en-US" sz="1600" b="1" dirty="0">
                <a:latin typeface="Times New Roman" charset="0"/>
              </a:rPr>
              <a:t>large company common</a:t>
            </a:r>
            <a:br>
              <a:rPr lang="en-US" sz="1600" b="1" dirty="0">
                <a:latin typeface="Times New Roman" charset="0"/>
              </a:rPr>
            </a:br>
            <a:r>
              <a:rPr lang="en-US" sz="1600" b="1" dirty="0">
                <a:latin typeface="Times New Roman" charset="0"/>
              </a:rPr>
              <a:t>stocks</a:t>
            </a:r>
          </a:p>
        </p:txBody>
      </p:sp>
      <p:sp>
        <p:nvSpPr>
          <p:cNvPr id="32775" name="Rectangle 6"/>
          <p:cNvSpPr>
            <a:spLocks noChangeArrowheads="1"/>
          </p:cNvSpPr>
          <p:nvPr/>
        </p:nvSpPr>
        <p:spPr bwMode="auto">
          <a:xfrm>
            <a:off x="3732213" y="5715000"/>
            <a:ext cx="766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 99.74%</a:t>
            </a:r>
          </a:p>
        </p:txBody>
      </p:sp>
      <p:sp>
        <p:nvSpPr>
          <p:cNvPr id="32776" name="Rectangle 7"/>
          <p:cNvSpPr>
            <a:spLocks noChangeArrowheads="1"/>
          </p:cNvSpPr>
          <p:nvPr/>
        </p:nvSpPr>
        <p:spPr bwMode="auto">
          <a:xfrm>
            <a:off x="1485900" y="4359275"/>
            <a:ext cx="7635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– 3s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– 49.3%</a:t>
            </a:r>
          </a:p>
        </p:txBody>
      </p:sp>
      <p:sp>
        <p:nvSpPr>
          <p:cNvPr id="32777" name="Rectangle 8"/>
          <p:cNvSpPr>
            <a:spLocks noChangeArrowheads="1"/>
          </p:cNvSpPr>
          <p:nvPr/>
        </p:nvSpPr>
        <p:spPr bwMode="auto">
          <a:xfrm>
            <a:off x="2235200" y="4359275"/>
            <a:ext cx="7635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– 2s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– 28.8%</a:t>
            </a:r>
          </a:p>
        </p:txBody>
      </p:sp>
      <p:sp>
        <p:nvSpPr>
          <p:cNvPr id="32778" name="Rectangle 9"/>
          <p:cNvSpPr>
            <a:spLocks noChangeArrowheads="1"/>
          </p:cNvSpPr>
          <p:nvPr/>
        </p:nvSpPr>
        <p:spPr bwMode="auto">
          <a:xfrm>
            <a:off x="3041650" y="4359275"/>
            <a:ext cx="6746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– 1s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– 8.3%</a:t>
            </a:r>
          </a:p>
        </p:txBody>
      </p:sp>
      <p:sp>
        <p:nvSpPr>
          <p:cNvPr id="32779" name="Rectangle 10"/>
          <p:cNvSpPr>
            <a:spLocks noChangeArrowheads="1"/>
          </p:cNvSpPr>
          <p:nvPr/>
        </p:nvSpPr>
        <p:spPr bwMode="auto">
          <a:xfrm>
            <a:off x="3773488" y="435927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 dirty="0">
                <a:latin typeface="Calibri" charset="0"/>
              </a:rPr>
              <a:t>0</a:t>
            </a:r>
            <a:br>
              <a:rPr lang="en-US" sz="1400" b="1" dirty="0">
                <a:latin typeface="Calibri" charset="0"/>
              </a:rPr>
            </a:br>
            <a:r>
              <a:rPr lang="en-US" sz="1400" b="1" dirty="0">
                <a:latin typeface="Calibri" charset="0"/>
              </a:rPr>
              <a:t>12.2%</a:t>
            </a:r>
          </a:p>
        </p:txBody>
      </p:sp>
      <p:sp>
        <p:nvSpPr>
          <p:cNvPr id="32780" name="Rectangle 11"/>
          <p:cNvSpPr>
            <a:spLocks noChangeArrowheads="1"/>
          </p:cNvSpPr>
          <p:nvPr/>
        </p:nvSpPr>
        <p:spPr bwMode="auto">
          <a:xfrm>
            <a:off x="4505325" y="435927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 dirty="0">
                <a:latin typeface="Calibri" charset="0"/>
              </a:rPr>
              <a:t>+ 1s    </a:t>
            </a:r>
            <a:br>
              <a:rPr lang="en-US" sz="1400" b="1" dirty="0">
                <a:latin typeface="Calibri" charset="0"/>
              </a:rPr>
            </a:br>
            <a:r>
              <a:rPr lang="en-US" sz="1400" b="1" dirty="0">
                <a:latin typeface="Calibri" charset="0"/>
              </a:rPr>
              <a:t>32.7%</a:t>
            </a:r>
          </a:p>
        </p:txBody>
      </p:sp>
      <p:sp>
        <p:nvSpPr>
          <p:cNvPr id="32781" name="Rectangle 12"/>
          <p:cNvSpPr>
            <a:spLocks noChangeArrowheads="1"/>
          </p:cNvSpPr>
          <p:nvPr/>
        </p:nvSpPr>
        <p:spPr bwMode="auto">
          <a:xfrm>
            <a:off x="5254625" y="435927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+ 2s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53.2%</a:t>
            </a:r>
          </a:p>
        </p:txBody>
      </p:sp>
      <p:sp>
        <p:nvSpPr>
          <p:cNvPr id="32782" name="Rectangle 13"/>
          <p:cNvSpPr>
            <a:spLocks noChangeArrowheads="1"/>
          </p:cNvSpPr>
          <p:nvPr/>
        </p:nvSpPr>
        <p:spPr bwMode="auto">
          <a:xfrm>
            <a:off x="5922963" y="435292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+ 3s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73.7%</a:t>
            </a:r>
          </a:p>
        </p:txBody>
      </p:sp>
      <p:sp>
        <p:nvSpPr>
          <p:cNvPr id="264206" name="Rectangle 14"/>
          <p:cNvSpPr>
            <a:spLocks noChangeArrowheads="1"/>
          </p:cNvSpPr>
          <p:nvPr/>
        </p:nvSpPr>
        <p:spPr bwMode="auto">
          <a:xfrm>
            <a:off x="5047457" y="1413920"/>
            <a:ext cx="38100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671739"/>
              </a:buClr>
            </a:pPr>
            <a:r>
              <a:rPr lang="en-US" sz="2000" dirty="0">
                <a:solidFill>
                  <a:srgbClr val="010004"/>
                </a:solidFill>
                <a:latin typeface="+mn-lt"/>
              </a:rPr>
              <a:t>The probability that a yearly return will fall within 20.1 percent of the mean of 13.3 percent will be approximately 2/3.</a:t>
            </a:r>
          </a:p>
        </p:txBody>
      </p:sp>
      <p:sp>
        <p:nvSpPr>
          <p:cNvPr id="32784" name="Line 15"/>
          <p:cNvSpPr>
            <a:spLocks noChangeShapeType="1"/>
          </p:cNvSpPr>
          <p:nvPr/>
        </p:nvSpPr>
        <p:spPr bwMode="auto">
          <a:xfrm>
            <a:off x="1209675" y="4310062"/>
            <a:ext cx="5581650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5" name="Rectangle 16"/>
          <p:cNvSpPr>
            <a:spLocks noChangeArrowheads="1"/>
          </p:cNvSpPr>
          <p:nvPr/>
        </p:nvSpPr>
        <p:spPr bwMode="auto">
          <a:xfrm>
            <a:off x="5410200" y="4325937"/>
            <a:ext cx="20638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86" name="Freeform 17"/>
          <p:cNvSpPr>
            <a:spLocks/>
          </p:cNvSpPr>
          <p:nvPr/>
        </p:nvSpPr>
        <p:spPr bwMode="auto">
          <a:xfrm>
            <a:off x="6791325" y="4291012"/>
            <a:ext cx="122238" cy="80963"/>
          </a:xfrm>
          <a:custGeom>
            <a:avLst/>
            <a:gdLst>
              <a:gd name="T0" fmla="*/ 2147483647 w 77"/>
              <a:gd name="T1" fmla="*/ 2147483647 h 51"/>
              <a:gd name="T2" fmla="*/ 0 w 77"/>
              <a:gd name="T3" fmla="*/ 0 h 51"/>
              <a:gd name="T4" fmla="*/ 2147483647 w 77"/>
              <a:gd name="T5" fmla="*/ 2147483647 h 51"/>
              <a:gd name="T6" fmla="*/ 0 w 77"/>
              <a:gd name="T7" fmla="*/ 2147483647 h 51"/>
              <a:gd name="T8" fmla="*/ 2147483647 w 77"/>
              <a:gd name="T9" fmla="*/ 2147483647 h 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7"/>
              <a:gd name="T16" fmla="*/ 0 h 51"/>
              <a:gd name="T17" fmla="*/ 77 w 77"/>
              <a:gd name="T18" fmla="*/ 51 h 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7" h="51">
                <a:moveTo>
                  <a:pt x="77" y="25"/>
                </a:moveTo>
                <a:lnTo>
                  <a:pt x="0" y="0"/>
                </a:lnTo>
                <a:lnTo>
                  <a:pt x="12" y="25"/>
                </a:lnTo>
                <a:lnTo>
                  <a:pt x="0" y="51"/>
                </a:lnTo>
                <a:lnTo>
                  <a:pt x="77" y="25"/>
                </a:lnTo>
                <a:close/>
              </a:path>
            </a:pathLst>
          </a:custGeom>
          <a:solidFill>
            <a:srgbClr val="000000"/>
          </a:solidFill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7" name="Freeform 18"/>
          <p:cNvSpPr>
            <a:spLocks/>
          </p:cNvSpPr>
          <p:nvPr/>
        </p:nvSpPr>
        <p:spPr bwMode="auto">
          <a:xfrm>
            <a:off x="1108075" y="4270375"/>
            <a:ext cx="122238" cy="80962"/>
          </a:xfrm>
          <a:custGeom>
            <a:avLst/>
            <a:gdLst>
              <a:gd name="T0" fmla="*/ 0 w 77"/>
              <a:gd name="T1" fmla="*/ 2147483647 h 51"/>
              <a:gd name="T2" fmla="*/ 2147483647 w 77"/>
              <a:gd name="T3" fmla="*/ 2147483647 h 51"/>
              <a:gd name="T4" fmla="*/ 2147483647 w 77"/>
              <a:gd name="T5" fmla="*/ 2147483647 h 51"/>
              <a:gd name="T6" fmla="*/ 2147483647 w 77"/>
              <a:gd name="T7" fmla="*/ 0 h 51"/>
              <a:gd name="T8" fmla="*/ 0 w 77"/>
              <a:gd name="T9" fmla="*/ 2147483647 h 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7"/>
              <a:gd name="T16" fmla="*/ 0 h 51"/>
              <a:gd name="T17" fmla="*/ 77 w 77"/>
              <a:gd name="T18" fmla="*/ 51 h 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7" h="51">
                <a:moveTo>
                  <a:pt x="0" y="25"/>
                </a:moveTo>
                <a:lnTo>
                  <a:pt x="77" y="51"/>
                </a:lnTo>
                <a:lnTo>
                  <a:pt x="64" y="25"/>
                </a:lnTo>
                <a:lnTo>
                  <a:pt x="77" y="0"/>
                </a:lnTo>
                <a:lnTo>
                  <a:pt x="0" y="25"/>
                </a:lnTo>
                <a:close/>
              </a:path>
            </a:pathLst>
          </a:custGeom>
          <a:solidFill>
            <a:srgbClr val="000000"/>
          </a:solidFill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8" name="Rectangle 19"/>
          <p:cNvSpPr>
            <a:spLocks noChangeArrowheads="1"/>
          </p:cNvSpPr>
          <p:nvPr/>
        </p:nvSpPr>
        <p:spPr bwMode="auto">
          <a:xfrm>
            <a:off x="4025900" y="4222750"/>
            <a:ext cx="20638" cy="1635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89" name="Rectangle 20"/>
          <p:cNvSpPr>
            <a:spLocks noChangeArrowheads="1"/>
          </p:cNvSpPr>
          <p:nvPr/>
        </p:nvSpPr>
        <p:spPr bwMode="auto">
          <a:xfrm>
            <a:off x="4724400" y="4310062"/>
            <a:ext cx="20638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0" name="Rectangle 21"/>
          <p:cNvSpPr>
            <a:spLocks noChangeArrowheads="1"/>
          </p:cNvSpPr>
          <p:nvPr/>
        </p:nvSpPr>
        <p:spPr bwMode="auto">
          <a:xfrm>
            <a:off x="6096000" y="4310062"/>
            <a:ext cx="20638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1" name="Rectangle 22"/>
          <p:cNvSpPr>
            <a:spLocks noChangeArrowheads="1"/>
          </p:cNvSpPr>
          <p:nvPr/>
        </p:nvSpPr>
        <p:spPr bwMode="auto">
          <a:xfrm>
            <a:off x="3332163" y="4325937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2" name="Rectangle 23"/>
          <p:cNvSpPr>
            <a:spLocks noChangeArrowheads="1"/>
          </p:cNvSpPr>
          <p:nvPr/>
        </p:nvSpPr>
        <p:spPr bwMode="auto">
          <a:xfrm>
            <a:off x="2646363" y="4310062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3" name="Rectangle 24"/>
          <p:cNvSpPr>
            <a:spLocks noChangeArrowheads="1"/>
          </p:cNvSpPr>
          <p:nvPr/>
        </p:nvSpPr>
        <p:spPr bwMode="auto">
          <a:xfrm>
            <a:off x="4017963" y="4310062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4" name="Rectangle 25"/>
          <p:cNvSpPr>
            <a:spLocks noChangeArrowheads="1"/>
          </p:cNvSpPr>
          <p:nvPr/>
        </p:nvSpPr>
        <p:spPr bwMode="auto">
          <a:xfrm>
            <a:off x="1960563" y="4310062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5" name="Freeform 26"/>
          <p:cNvSpPr>
            <a:spLocks/>
          </p:cNvSpPr>
          <p:nvPr/>
        </p:nvSpPr>
        <p:spPr bwMode="auto">
          <a:xfrm>
            <a:off x="1235075" y="2065337"/>
            <a:ext cx="5581650" cy="2244725"/>
          </a:xfrm>
          <a:custGeom>
            <a:avLst/>
            <a:gdLst>
              <a:gd name="T0" fmla="*/ 2147483647 w 3516"/>
              <a:gd name="T1" fmla="*/ 2147483647 h 1414"/>
              <a:gd name="T2" fmla="*/ 2147483647 w 3516"/>
              <a:gd name="T3" fmla="*/ 2147483647 h 1414"/>
              <a:gd name="T4" fmla="*/ 0 w 3516"/>
              <a:gd name="T5" fmla="*/ 2147483647 h 1414"/>
              <a:gd name="T6" fmla="*/ 0 w 3516"/>
              <a:gd name="T7" fmla="*/ 2147483647 h 1414"/>
              <a:gd name="T8" fmla="*/ 2147483647 w 3516"/>
              <a:gd name="T9" fmla="*/ 2147483647 h 1414"/>
              <a:gd name="T10" fmla="*/ 2147483647 w 3516"/>
              <a:gd name="T11" fmla="*/ 2147483647 h 1414"/>
              <a:gd name="T12" fmla="*/ 2147483647 w 3516"/>
              <a:gd name="T13" fmla="*/ 2147483647 h 1414"/>
              <a:gd name="T14" fmla="*/ 2147483647 w 3516"/>
              <a:gd name="T15" fmla="*/ 2147483647 h 1414"/>
              <a:gd name="T16" fmla="*/ 2147483647 w 3516"/>
              <a:gd name="T17" fmla="*/ 2147483647 h 1414"/>
              <a:gd name="T18" fmla="*/ 2147483647 w 3516"/>
              <a:gd name="T19" fmla="*/ 2147483647 h 1414"/>
              <a:gd name="T20" fmla="*/ 2147483647 w 3516"/>
              <a:gd name="T21" fmla="*/ 2147483647 h 1414"/>
              <a:gd name="T22" fmla="*/ 2147483647 w 3516"/>
              <a:gd name="T23" fmla="*/ 2147483647 h 1414"/>
              <a:gd name="T24" fmla="*/ 2147483647 w 3516"/>
              <a:gd name="T25" fmla="*/ 2147483647 h 1414"/>
              <a:gd name="T26" fmla="*/ 2147483647 w 3516"/>
              <a:gd name="T27" fmla="*/ 2147483647 h 1414"/>
              <a:gd name="T28" fmla="*/ 2147483647 w 3516"/>
              <a:gd name="T29" fmla="*/ 2147483647 h 1414"/>
              <a:gd name="T30" fmla="*/ 2147483647 w 3516"/>
              <a:gd name="T31" fmla="*/ 2147483647 h 1414"/>
              <a:gd name="T32" fmla="*/ 2147483647 w 3516"/>
              <a:gd name="T33" fmla="*/ 0 h 1414"/>
              <a:gd name="T34" fmla="*/ 2147483647 w 3516"/>
              <a:gd name="T35" fmla="*/ 2147483647 h 1414"/>
              <a:gd name="T36" fmla="*/ 2147483647 w 3516"/>
              <a:gd name="T37" fmla="*/ 2147483647 h 1414"/>
              <a:gd name="T38" fmla="*/ 2147483647 w 3516"/>
              <a:gd name="T39" fmla="*/ 2147483647 h 1414"/>
              <a:gd name="T40" fmla="*/ 2147483647 w 3516"/>
              <a:gd name="T41" fmla="*/ 2147483647 h 1414"/>
              <a:gd name="T42" fmla="*/ 2147483647 w 3516"/>
              <a:gd name="T43" fmla="*/ 2147483647 h 1414"/>
              <a:gd name="T44" fmla="*/ 2147483647 w 3516"/>
              <a:gd name="T45" fmla="*/ 2147483647 h 1414"/>
              <a:gd name="T46" fmla="*/ 2147483647 w 3516"/>
              <a:gd name="T47" fmla="*/ 2147483647 h 1414"/>
              <a:gd name="T48" fmla="*/ 2147483647 w 3516"/>
              <a:gd name="T49" fmla="*/ 2147483647 h 1414"/>
              <a:gd name="T50" fmla="*/ 2147483647 w 3516"/>
              <a:gd name="T51" fmla="*/ 2147483647 h 1414"/>
              <a:gd name="T52" fmla="*/ 2147483647 w 3516"/>
              <a:gd name="T53" fmla="*/ 2147483647 h 1414"/>
              <a:gd name="T54" fmla="*/ 2147483647 w 3516"/>
              <a:gd name="T55" fmla="*/ 2147483647 h 1414"/>
              <a:gd name="T56" fmla="*/ 2147483647 w 3516"/>
              <a:gd name="T57" fmla="*/ 2147483647 h 1414"/>
              <a:gd name="T58" fmla="*/ 2147483647 w 3516"/>
              <a:gd name="T59" fmla="*/ 2147483647 h 1414"/>
              <a:gd name="T60" fmla="*/ 2147483647 w 3516"/>
              <a:gd name="T61" fmla="*/ 2147483647 h 141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516"/>
              <a:gd name="T94" fmla="*/ 0 h 1414"/>
              <a:gd name="T95" fmla="*/ 3516 w 3516"/>
              <a:gd name="T96" fmla="*/ 1414 h 1414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516" h="1414">
                <a:moveTo>
                  <a:pt x="3516" y="1376"/>
                </a:moveTo>
                <a:lnTo>
                  <a:pt x="3516" y="1414"/>
                </a:lnTo>
                <a:lnTo>
                  <a:pt x="0" y="1414"/>
                </a:lnTo>
                <a:lnTo>
                  <a:pt x="0" y="1376"/>
                </a:lnTo>
                <a:lnTo>
                  <a:pt x="143" y="1376"/>
                </a:lnTo>
                <a:lnTo>
                  <a:pt x="311" y="1376"/>
                </a:lnTo>
                <a:lnTo>
                  <a:pt x="479" y="1350"/>
                </a:lnTo>
                <a:lnTo>
                  <a:pt x="634" y="1312"/>
                </a:lnTo>
                <a:lnTo>
                  <a:pt x="802" y="1234"/>
                </a:lnTo>
                <a:lnTo>
                  <a:pt x="905" y="1144"/>
                </a:lnTo>
                <a:lnTo>
                  <a:pt x="1073" y="926"/>
                </a:lnTo>
                <a:lnTo>
                  <a:pt x="1332" y="437"/>
                </a:lnTo>
                <a:lnTo>
                  <a:pt x="1461" y="218"/>
                </a:lnTo>
                <a:lnTo>
                  <a:pt x="1525" y="128"/>
                </a:lnTo>
                <a:lnTo>
                  <a:pt x="1590" y="64"/>
                </a:lnTo>
                <a:lnTo>
                  <a:pt x="1668" y="13"/>
                </a:lnTo>
                <a:lnTo>
                  <a:pt x="1758" y="0"/>
                </a:lnTo>
                <a:lnTo>
                  <a:pt x="1848" y="13"/>
                </a:lnTo>
                <a:lnTo>
                  <a:pt x="1926" y="64"/>
                </a:lnTo>
                <a:lnTo>
                  <a:pt x="1991" y="128"/>
                </a:lnTo>
                <a:lnTo>
                  <a:pt x="2055" y="218"/>
                </a:lnTo>
                <a:lnTo>
                  <a:pt x="2172" y="437"/>
                </a:lnTo>
                <a:lnTo>
                  <a:pt x="2443" y="926"/>
                </a:lnTo>
                <a:lnTo>
                  <a:pt x="2533" y="1054"/>
                </a:lnTo>
                <a:lnTo>
                  <a:pt x="2611" y="1144"/>
                </a:lnTo>
                <a:lnTo>
                  <a:pt x="2714" y="1234"/>
                </a:lnTo>
                <a:lnTo>
                  <a:pt x="2882" y="1312"/>
                </a:lnTo>
                <a:lnTo>
                  <a:pt x="3037" y="1350"/>
                </a:lnTo>
                <a:lnTo>
                  <a:pt x="3205" y="1376"/>
                </a:lnTo>
                <a:lnTo>
                  <a:pt x="3348" y="1376"/>
                </a:lnTo>
                <a:lnTo>
                  <a:pt x="3516" y="1376"/>
                </a:lnTo>
                <a:close/>
              </a:path>
            </a:pathLst>
          </a:custGeom>
          <a:solidFill>
            <a:srgbClr val="D9F1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6" name="AutoShape 27"/>
          <p:cNvSpPr>
            <a:spLocks/>
          </p:cNvSpPr>
          <p:nvPr/>
        </p:nvSpPr>
        <p:spPr bwMode="auto">
          <a:xfrm rot="-5400000">
            <a:off x="4000500" y="4195762"/>
            <a:ext cx="228600" cy="1371600"/>
          </a:xfrm>
          <a:prstGeom prst="leftBrace">
            <a:avLst>
              <a:gd name="adj1" fmla="val 5000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2797" name="Rectangle 28"/>
          <p:cNvSpPr>
            <a:spLocks noChangeArrowheads="1"/>
          </p:cNvSpPr>
          <p:nvPr/>
        </p:nvSpPr>
        <p:spPr bwMode="auto">
          <a:xfrm>
            <a:off x="3783013" y="4953000"/>
            <a:ext cx="725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68.26%</a:t>
            </a:r>
          </a:p>
        </p:txBody>
      </p:sp>
      <p:sp>
        <p:nvSpPr>
          <p:cNvPr id="32798" name="Rectangle 29"/>
          <p:cNvSpPr>
            <a:spLocks noChangeArrowheads="1"/>
          </p:cNvSpPr>
          <p:nvPr/>
        </p:nvSpPr>
        <p:spPr bwMode="auto">
          <a:xfrm>
            <a:off x="3795713" y="5334000"/>
            <a:ext cx="725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95.44%</a:t>
            </a:r>
          </a:p>
        </p:txBody>
      </p:sp>
      <p:sp>
        <p:nvSpPr>
          <p:cNvPr id="32799" name="AutoShape 30"/>
          <p:cNvSpPr>
            <a:spLocks/>
          </p:cNvSpPr>
          <p:nvPr/>
        </p:nvSpPr>
        <p:spPr bwMode="auto">
          <a:xfrm rot="-5400000">
            <a:off x="3924300" y="3890962"/>
            <a:ext cx="228600" cy="2743200"/>
          </a:xfrm>
          <a:prstGeom prst="leftBrace">
            <a:avLst>
              <a:gd name="adj1" fmla="val 10000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2800" name="Line 31"/>
          <p:cNvSpPr>
            <a:spLocks noChangeShapeType="1"/>
          </p:cNvSpPr>
          <p:nvPr/>
        </p:nvSpPr>
        <p:spPr bwMode="auto">
          <a:xfrm flipV="1">
            <a:off x="3352800" y="2786062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01" name="Line 32"/>
          <p:cNvSpPr>
            <a:spLocks noChangeShapeType="1"/>
          </p:cNvSpPr>
          <p:nvPr/>
        </p:nvSpPr>
        <p:spPr bwMode="auto">
          <a:xfrm flipV="1">
            <a:off x="4724400" y="2786062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02" name="Freeform 33"/>
          <p:cNvSpPr>
            <a:spLocks/>
          </p:cNvSpPr>
          <p:nvPr/>
        </p:nvSpPr>
        <p:spPr bwMode="auto">
          <a:xfrm>
            <a:off x="1143000" y="2049462"/>
            <a:ext cx="5764213" cy="2184400"/>
          </a:xfrm>
          <a:custGeom>
            <a:avLst/>
            <a:gdLst>
              <a:gd name="T0" fmla="*/ 0 w 3631"/>
              <a:gd name="T1" fmla="*/ 2147483647 h 1376"/>
              <a:gd name="T2" fmla="*/ 2147483647 w 3631"/>
              <a:gd name="T3" fmla="*/ 2147483647 h 1376"/>
              <a:gd name="T4" fmla="*/ 2147483647 w 3631"/>
              <a:gd name="T5" fmla="*/ 2147483647 h 1376"/>
              <a:gd name="T6" fmla="*/ 2147483647 w 3631"/>
              <a:gd name="T7" fmla="*/ 2147483647 h 1376"/>
              <a:gd name="T8" fmla="*/ 2147483647 w 3631"/>
              <a:gd name="T9" fmla="*/ 2147483647 h 1376"/>
              <a:gd name="T10" fmla="*/ 2147483647 w 3631"/>
              <a:gd name="T11" fmla="*/ 2147483647 h 1376"/>
              <a:gd name="T12" fmla="*/ 2147483647 w 3631"/>
              <a:gd name="T13" fmla="*/ 2147483647 h 1376"/>
              <a:gd name="T14" fmla="*/ 2147483647 w 3631"/>
              <a:gd name="T15" fmla="*/ 2147483647 h 1376"/>
              <a:gd name="T16" fmla="*/ 2147483647 w 3631"/>
              <a:gd name="T17" fmla="*/ 2147483647 h 1376"/>
              <a:gd name="T18" fmla="*/ 2147483647 w 3631"/>
              <a:gd name="T19" fmla="*/ 2147483647 h 1376"/>
              <a:gd name="T20" fmla="*/ 2147483647 w 3631"/>
              <a:gd name="T21" fmla="*/ 2147483647 h 1376"/>
              <a:gd name="T22" fmla="*/ 2147483647 w 3631"/>
              <a:gd name="T23" fmla="*/ 2147483647 h 1376"/>
              <a:gd name="T24" fmla="*/ 2147483647 w 3631"/>
              <a:gd name="T25" fmla="*/ 2147483647 h 1376"/>
              <a:gd name="T26" fmla="*/ 2147483647 w 3631"/>
              <a:gd name="T27" fmla="*/ 0 h 1376"/>
              <a:gd name="T28" fmla="*/ 2147483647 w 3631"/>
              <a:gd name="T29" fmla="*/ 2147483647 h 1376"/>
              <a:gd name="T30" fmla="*/ 2147483647 w 3631"/>
              <a:gd name="T31" fmla="*/ 2147483647 h 1376"/>
              <a:gd name="T32" fmla="*/ 2147483647 w 3631"/>
              <a:gd name="T33" fmla="*/ 2147483647 h 1376"/>
              <a:gd name="T34" fmla="*/ 2147483647 w 3631"/>
              <a:gd name="T35" fmla="*/ 2147483647 h 1376"/>
              <a:gd name="T36" fmla="*/ 2147483647 w 3631"/>
              <a:gd name="T37" fmla="*/ 2147483647 h 1376"/>
              <a:gd name="T38" fmla="*/ 2147483647 w 3631"/>
              <a:gd name="T39" fmla="*/ 2147483647 h 1376"/>
              <a:gd name="T40" fmla="*/ 2147483647 w 3631"/>
              <a:gd name="T41" fmla="*/ 2147483647 h 1376"/>
              <a:gd name="T42" fmla="*/ 2147483647 w 3631"/>
              <a:gd name="T43" fmla="*/ 2147483647 h 1376"/>
              <a:gd name="T44" fmla="*/ 2147483647 w 3631"/>
              <a:gd name="T45" fmla="*/ 2147483647 h 1376"/>
              <a:gd name="T46" fmla="*/ 2147483647 w 3631"/>
              <a:gd name="T47" fmla="*/ 2147483647 h 1376"/>
              <a:gd name="T48" fmla="*/ 2147483647 w 3631"/>
              <a:gd name="T49" fmla="*/ 2147483647 h 1376"/>
              <a:gd name="T50" fmla="*/ 2147483647 w 3631"/>
              <a:gd name="T51" fmla="*/ 2147483647 h 1376"/>
              <a:gd name="T52" fmla="*/ 2147483647 w 3631"/>
              <a:gd name="T53" fmla="*/ 2147483647 h 1376"/>
              <a:gd name="T54" fmla="*/ 2147483647 w 3631"/>
              <a:gd name="T55" fmla="*/ 2147483647 h 137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3631"/>
              <a:gd name="T85" fmla="*/ 0 h 1376"/>
              <a:gd name="T86" fmla="*/ 3631 w 3631"/>
              <a:gd name="T87" fmla="*/ 1376 h 137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3631" h="1376">
                <a:moveTo>
                  <a:pt x="0" y="1376"/>
                </a:moveTo>
                <a:lnTo>
                  <a:pt x="207" y="1376"/>
                </a:lnTo>
                <a:lnTo>
                  <a:pt x="375" y="1376"/>
                </a:lnTo>
                <a:lnTo>
                  <a:pt x="543" y="1350"/>
                </a:lnTo>
                <a:lnTo>
                  <a:pt x="698" y="1312"/>
                </a:lnTo>
                <a:lnTo>
                  <a:pt x="866" y="1234"/>
                </a:lnTo>
                <a:lnTo>
                  <a:pt x="969" y="1144"/>
                </a:lnTo>
                <a:lnTo>
                  <a:pt x="1137" y="926"/>
                </a:lnTo>
                <a:lnTo>
                  <a:pt x="1396" y="437"/>
                </a:lnTo>
                <a:lnTo>
                  <a:pt x="1525" y="218"/>
                </a:lnTo>
                <a:lnTo>
                  <a:pt x="1589" y="128"/>
                </a:lnTo>
                <a:lnTo>
                  <a:pt x="1654" y="64"/>
                </a:lnTo>
                <a:lnTo>
                  <a:pt x="1732" y="13"/>
                </a:lnTo>
                <a:lnTo>
                  <a:pt x="1822" y="0"/>
                </a:lnTo>
                <a:lnTo>
                  <a:pt x="1912" y="13"/>
                </a:lnTo>
                <a:lnTo>
                  <a:pt x="1990" y="64"/>
                </a:lnTo>
                <a:lnTo>
                  <a:pt x="2055" y="128"/>
                </a:lnTo>
                <a:lnTo>
                  <a:pt x="2119" y="218"/>
                </a:lnTo>
                <a:lnTo>
                  <a:pt x="2236" y="437"/>
                </a:lnTo>
                <a:lnTo>
                  <a:pt x="2507" y="926"/>
                </a:lnTo>
                <a:lnTo>
                  <a:pt x="2597" y="1054"/>
                </a:lnTo>
                <a:lnTo>
                  <a:pt x="2675" y="1144"/>
                </a:lnTo>
                <a:lnTo>
                  <a:pt x="2778" y="1234"/>
                </a:lnTo>
                <a:lnTo>
                  <a:pt x="2946" y="1312"/>
                </a:lnTo>
                <a:lnTo>
                  <a:pt x="3101" y="1350"/>
                </a:lnTo>
                <a:lnTo>
                  <a:pt x="3269" y="1376"/>
                </a:lnTo>
                <a:lnTo>
                  <a:pt x="3412" y="1376"/>
                </a:lnTo>
                <a:lnTo>
                  <a:pt x="3631" y="1376"/>
                </a:lnTo>
              </a:path>
            </a:pathLst>
          </a:custGeom>
          <a:noFill/>
          <a:ln w="41275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3" name="AutoShape 34"/>
          <p:cNvSpPr>
            <a:spLocks/>
          </p:cNvSpPr>
          <p:nvPr/>
        </p:nvSpPr>
        <p:spPr bwMode="auto">
          <a:xfrm rot="-5400000">
            <a:off x="3886200" y="3395662"/>
            <a:ext cx="304800" cy="4419600"/>
          </a:xfrm>
          <a:prstGeom prst="leftBrace">
            <a:avLst>
              <a:gd name="adj1" fmla="val 120833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4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7" grpId="0" autoUpdateAnimBg="0"/>
      <p:bldP spid="26420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Fair bet:  Cost = E(value)</a:t>
            </a:r>
          </a:p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Risk Averse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rejects </a:t>
            </a:r>
            <a:r>
              <a:rPr lang="en-US" sz="2000" b="1" dirty="0">
                <a:latin typeface="Calibri" charset="0"/>
                <a:ea typeface="ＭＳ Ｐゴシック" charset="0"/>
              </a:rPr>
              <a:t>fair bets</a:t>
            </a:r>
            <a:r>
              <a:rPr lang="en-US" sz="2000" dirty="0">
                <a:latin typeface="Calibri" charset="0"/>
                <a:ea typeface="ＭＳ Ｐゴシック" charset="0"/>
              </a:rPr>
              <a:t>;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pays premium (more than expected value) for insurance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 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is indifferent about </a:t>
            </a:r>
            <a:r>
              <a:rPr lang="en-US" sz="2000" b="1" dirty="0">
                <a:latin typeface="Calibri" charset="0"/>
                <a:ea typeface="ＭＳ Ｐゴシック" charset="0"/>
              </a:rPr>
              <a:t>fair bets</a:t>
            </a:r>
            <a:r>
              <a:rPr lang="en-US" sz="2000" dirty="0">
                <a:latin typeface="Calibri" charset="0"/>
                <a:ea typeface="ＭＳ Ｐゴシック" charset="0"/>
              </a:rPr>
              <a:t> (will write or take)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Evaluates outcomes solely on the basis of expected value and </a:t>
            </a:r>
            <a:r>
              <a:rPr lang="en-US" sz="2000" i="1" dirty="0">
                <a:latin typeface="Calibri" charset="0"/>
                <a:ea typeface="ＭＳ Ｐゴシック" charset="0"/>
              </a:rPr>
              <a:t>not</a:t>
            </a:r>
            <a:r>
              <a:rPr lang="en-US" sz="2000" dirty="0">
                <a:latin typeface="Calibri" charset="0"/>
                <a:ea typeface="ＭＳ Ｐゴシック" charset="0"/>
              </a:rPr>
              <a:t> risk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does not pay a premium for insurance</a:t>
            </a:r>
          </a:p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Risk Lover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accepts all </a:t>
            </a:r>
            <a:r>
              <a:rPr lang="en-US" sz="2000" b="1" dirty="0">
                <a:latin typeface="Calibri" charset="0"/>
                <a:ea typeface="ＭＳ Ｐゴシック" charset="0"/>
              </a:rPr>
              <a:t>fair </a:t>
            </a:r>
            <a:r>
              <a:rPr lang="en-US" sz="2000" dirty="0">
                <a:latin typeface="Calibri" charset="0"/>
                <a:ea typeface="ＭＳ Ｐゴシック" charset="0"/>
              </a:rPr>
              <a:t>(and some </a:t>
            </a:r>
            <a:r>
              <a:rPr lang="en-US" sz="2000" b="1" dirty="0">
                <a:latin typeface="Calibri" charset="0"/>
                <a:ea typeface="ＭＳ Ｐゴシック" charset="0"/>
              </a:rPr>
              <a:t>unfair</a:t>
            </a:r>
            <a:r>
              <a:rPr lang="en-US" sz="2000" dirty="0">
                <a:latin typeface="Calibri" charset="0"/>
                <a:ea typeface="ＭＳ Ｐゴシック" charset="0"/>
              </a:rPr>
              <a:t>) </a:t>
            </a:r>
            <a:r>
              <a:rPr lang="en-US" sz="2000" b="1" dirty="0">
                <a:latin typeface="Calibri" charset="0"/>
                <a:ea typeface="ＭＳ Ｐゴシック" charset="0"/>
              </a:rPr>
              <a:t>bets</a:t>
            </a:r>
            <a:r>
              <a:rPr lang="en-US" sz="2000" dirty="0">
                <a:latin typeface="Calibri" charset="0"/>
                <a:ea typeface="ＭＳ Ｐゴシック" charset="0"/>
              </a:rPr>
              <a:t>;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never purchases insurance</a:t>
            </a:r>
          </a:p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Market vs. Personal Risk Aversion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Risk Adverse, Risk Neutral, and Risk Lover</a:t>
            </a:r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FDCFAFD-B341-5D42-B99F-BBE563C707A4}" type="slidenum">
              <a:rPr lang="en-US" sz="800">
                <a:latin typeface="Calibri" charset="0"/>
              </a:rPr>
              <a:pPr eaLnBrk="1" hangingPunct="1"/>
              <a:t>11</a:t>
            </a:fld>
            <a:endParaRPr lang="en-US" sz="800">
              <a:latin typeface="Calibri" charset="0"/>
            </a:endParaRPr>
          </a:p>
        </p:txBody>
      </p:sp>
      <p:sp>
        <p:nvSpPr>
          <p:cNvPr id="34821" name="Oval 4"/>
          <p:cNvSpPr>
            <a:spLocks noChangeArrowheads="1"/>
          </p:cNvSpPr>
          <p:nvPr/>
        </p:nvSpPr>
        <p:spPr bwMode="auto">
          <a:xfrm>
            <a:off x="685800" y="2133600"/>
            <a:ext cx="2590800" cy="457200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latin typeface="Calibri" charset="0"/>
              </a:rPr>
              <a:t>Risk Neutral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Interest Rate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Reinvestment Risk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Inflation Risk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Credit (Default) Risk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Liquidity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Contract Risk, </a:t>
            </a:r>
            <a:r>
              <a:rPr lang="en-US" sz="2800" i="1" dirty="0">
                <a:latin typeface="Calibri" charset="0"/>
                <a:ea typeface="ＭＳ Ｐゴシック" charset="0"/>
                <a:cs typeface="ＭＳ Ｐゴシック" charset="0"/>
              </a:rPr>
              <a:t>e.g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., Redemption (Call) Risk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Exchange (FX) Risk</a:t>
            </a:r>
          </a:p>
          <a:p>
            <a:pPr eaLnBrk="1" hangingPunct="1">
              <a:lnSpc>
                <a:spcPct val="90000"/>
              </a:lnSpc>
            </a:pP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Debt Risk Factors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99BAC5E-3217-1A4C-A160-D6FD417F305E}" type="slidenum">
              <a:rPr lang="en-US" sz="800">
                <a:latin typeface="Calibri" charset="0"/>
              </a:rPr>
              <a:pPr eaLnBrk="1" hangingPunct="1"/>
              <a:t>12</a:t>
            </a:fld>
            <a:endParaRPr lang="en-US" sz="800">
              <a:latin typeface="Calibri" charset="0"/>
            </a:endParaRPr>
          </a:p>
        </p:txBody>
      </p:sp>
      <p:pic>
        <p:nvPicPr>
          <p:cNvPr id="36869" name="Picture 4" descr="WB0151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06680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5" descr="WB0151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609600"/>
            <a:ext cx="322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6" descr="WB0151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39726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2" name="Line 7"/>
          <p:cNvSpPr>
            <a:spLocks noChangeShapeType="1"/>
          </p:cNvSpPr>
          <p:nvPr/>
        </p:nvSpPr>
        <p:spPr bwMode="auto">
          <a:xfrm flipH="1">
            <a:off x="3810000" y="22098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uiExpand="1" build="p"/>
      <p:bldP spid="368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92100" indent="-292100" eaLnBrk="1" hangingPunct="1"/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A bank is considering a loan of $1M to a customer.  The </a:t>
            </a:r>
            <a:r>
              <a:rPr lang="en-US" sz="2800" b="1" dirty="0" err="1"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800" b="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f</a:t>
            </a:r>
            <a:r>
              <a:rPr lang="en-US" sz="2800" baseline="-25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is</a:t>
            </a:r>
            <a:r>
              <a:rPr lang="en-US" sz="2800" baseline="-25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5% and the </a:t>
            </a: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default risk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is 50%, in which case the bank will </a:t>
            </a: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recover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$750,000.  </a:t>
            </a:r>
          </a:p>
          <a:p>
            <a:pPr marL="292100" indent="-292100" eaLnBrk="1" hangingPunct="1"/>
            <a:endParaRPr lang="en-US" sz="2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92100" indent="-292100" eaLnBrk="1" hangingPunct="1"/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If the bank charges </a:t>
            </a:r>
            <a:r>
              <a:rPr lang="en-US" sz="2800" b="1" dirty="0" err="1"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800" b="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f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, calculate its </a:t>
            </a:r>
            <a:r>
              <a:rPr lang="en-US" sz="2800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800" dirty="0" err="1">
                <a:latin typeface="Calibri" charset="0"/>
                <a:ea typeface="ＭＳ Ｐゴシック" charset="0"/>
                <a:cs typeface="ＭＳ Ｐゴシック" charset="0"/>
              </a:rPr>
              <a:t>ROR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) on the loan?</a:t>
            </a:r>
          </a:p>
          <a:p>
            <a:pPr marL="292100" indent="-292100" eaLnBrk="1" hangingPunct="1"/>
            <a:endParaRPr lang="en-US" sz="2800" dirty="0">
              <a:ea typeface="ＭＳ Ｐゴシック" charset="0"/>
              <a:cs typeface="ＭＳ Ｐゴシック" charset="0"/>
            </a:endParaRPr>
          </a:p>
          <a:p>
            <a:pPr marL="292100" indent="-292100"/>
            <a:r>
              <a:rPr lang="en-US" sz="2800" dirty="0">
                <a:ea typeface="ＭＳ Ｐゴシック" charset="0"/>
                <a:cs typeface="ＭＳ Ｐゴシック" charset="0"/>
              </a:rPr>
              <a:t>Assume that the bank is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risk neutral. 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How much does it have to charge on the loan to expect to earn the </a:t>
            </a:r>
            <a:r>
              <a:rPr lang="en-US" sz="2800" b="1" dirty="0" err="1">
                <a:ea typeface="ＭＳ Ｐゴシック" charset="0"/>
                <a:cs typeface="ＭＳ Ｐゴシック" charset="0"/>
              </a:rPr>
              <a:t>r</a:t>
            </a:r>
            <a:r>
              <a:rPr lang="en-US" sz="2800" b="1" baseline="-25000" dirty="0" err="1">
                <a:ea typeface="ＭＳ Ｐゴシック" charset="0"/>
                <a:cs typeface="ＭＳ Ｐゴシック" charset="0"/>
              </a:rPr>
              <a:t>f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?</a:t>
            </a: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Credit Risk:  Example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83F3152-F639-5849-807F-A9BC70A7F68E}" type="slidenum">
              <a:rPr lang="en-US" sz="800">
                <a:latin typeface="Calibri" charset="0"/>
              </a:rPr>
              <a:pPr eaLnBrk="1" hangingPunct="1"/>
              <a:t>13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Credit Risk:  Example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4C58008-369B-4E42-A677-3F093BEFD25C}" type="slidenum">
              <a:rPr lang="en-US" sz="800">
                <a:latin typeface="Calibri" charset="0"/>
              </a:rPr>
              <a:pPr eaLnBrk="1" hangingPunct="1"/>
              <a:t>14</a:t>
            </a:fld>
            <a:endParaRPr lang="en-US" sz="800">
              <a:latin typeface="Calibri" charset="0"/>
            </a:endParaRP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3735260" y="1714736"/>
            <a:ext cx="685800" cy="1905000"/>
          </a:xfrm>
          <a:prstGeom prst="rect">
            <a:avLst/>
          </a:prstGeom>
          <a:solidFill>
            <a:srgbClr val="FF0502"/>
          </a:solidFill>
          <a:ln w="9525">
            <a:solidFill>
              <a:srgbClr val="A3FBF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66" name="AutoShape 5"/>
          <p:cNvSpPr>
            <a:spLocks/>
          </p:cNvSpPr>
          <p:nvPr/>
        </p:nvSpPr>
        <p:spPr bwMode="auto">
          <a:xfrm>
            <a:off x="3216498" y="1641711"/>
            <a:ext cx="304800" cy="2286000"/>
          </a:xfrm>
          <a:prstGeom prst="leftBrace">
            <a:avLst>
              <a:gd name="adj1" fmla="val 62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67" name="Text Box 6"/>
          <p:cNvSpPr txBox="1">
            <a:spLocks noChangeArrowheads="1"/>
          </p:cNvSpPr>
          <p:nvPr/>
        </p:nvSpPr>
        <p:spPr bwMode="auto">
          <a:xfrm>
            <a:off x="452907" y="2572543"/>
            <a:ext cx="2667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>
                <a:latin typeface="Calibri" charset="0"/>
              </a:rPr>
              <a:t>Promised/Quoted/Stated Interest = 35%</a:t>
            </a:r>
          </a:p>
        </p:txBody>
      </p:sp>
      <p:sp>
        <p:nvSpPr>
          <p:cNvPr id="40968" name="AutoShape 7"/>
          <p:cNvSpPr>
            <a:spLocks/>
          </p:cNvSpPr>
          <p:nvPr/>
        </p:nvSpPr>
        <p:spPr bwMode="auto">
          <a:xfrm>
            <a:off x="4649660" y="3619736"/>
            <a:ext cx="533400" cy="5334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69" name="Text Box 8"/>
          <p:cNvSpPr txBox="1">
            <a:spLocks noChangeArrowheads="1"/>
          </p:cNvSpPr>
          <p:nvPr/>
        </p:nvSpPr>
        <p:spPr bwMode="auto">
          <a:xfrm>
            <a:off x="5259260" y="2414824"/>
            <a:ext cx="3125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Default/Credit Premium = 30%</a:t>
            </a:r>
          </a:p>
        </p:txBody>
      </p:sp>
      <p:sp>
        <p:nvSpPr>
          <p:cNvPr id="40970" name="AutoShape 9"/>
          <p:cNvSpPr>
            <a:spLocks/>
          </p:cNvSpPr>
          <p:nvPr/>
        </p:nvSpPr>
        <p:spPr bwMode="auto">
          <a:xfrm>
            <a:off x="4649660" y="1714736"/>
            <a:ext cx="533400" cy="1828800"/>
          </a:xfrm>
          <a:prstGeom prst="rightBrace">
            <a:avLst>
              <a:gd name="adj1" fmla="val 2857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71" name="Text Box 10"/>
          <p:cNvSpPr txBox="1">
            <a:spLocks noChangeArrowheads="1"/>
          </p:cNvSpPr>
          <p:nvPr/>
        </p:nvSpPr>
        <p:spPr bwMode="auto">
          <a:xfrm>
            <a:off x="5487860" y="3710224"/>
            <a:ext cx="20939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Time Premium = 5%</a:t>
            </a:r>
          </a:p>
        </p:txBody>
      </p:sp>
      <p:sp>
        <p:nvSpPr>
          <p:cNvPr id="40972" name="Rectangle 11"/>
          <p:cNvSpPr>
            <a:spLocks noChangeArrowheads="1"/>
          </p:cNvSpPr>
          <p:nvPr/>
        </p:nvSpPr>
        <p:spPr bwMode="auto">
          <a:xfrm>
            <a:off x="3735260" y="3619736"/>
            <a:ext cx="685800" cy="533400"/>
          </a:xfrm>
          <a:prstGeom prst="rect">
            <a:avLst/>
          </a:prstGeom>
          <a:solidFill>
            <a:srgbClr val="E3FF1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 animBg="1"/>
      <p:bldP spid="40966" grpId="0" animBg="1"/>
      <p:bldP spid="40967" grpId="0"/>
      <p:bldP spid="40968" grpId="0" animBg="1"/>
      <p:bldP spid="40969" grpId="0"/>
      <p:bldP spid="40970" grpId="0" animBg="1"/>
      <p:bldP spid="40971" grpId="0"/>
      <p:bldP spid="4097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Promised/Quoted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Rate of Return =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ＭＳ Ｐゴシック" charset="0"/>
              </a:rPr>
              <a:t>Time Premium + Default/Credit Premium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Expected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Rate of Return [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(r)] =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>
                <a:latin typeface="Calibri" charset="0"/>
                <a:ea typeface="ＭＳ Ｐゴシック" charset="0"/>
              </a:rPr>
              <a:t>E</a:t>
            </a:r>
            <a:r>
              <a:rPr lang="en-US" sz="2000" dirty="0">
                <a:latin typeface="Calibri" charset="0"/>
                <a:ea typeface="ＭＳ Ｐゴシック" charset="0"/>
              </a:rPr>
              <a:t>(Time Premium)  + </a:t>
            </a:r>
            <a:r>
              <a:rPr lang="en-US" sz="2000" i="1" dirty="0">
                <a:latin typeface="Calibri" charset="0"/>
                <a:ea typeface="ＭＳ Ｐゴシック" charset="0"/>
              </a:rPr>
              <a:t>E</a:t>
            </a:r>
            <a:r>
              <a:rPr lang="en-US" sz="2000" dirty="0">
                <a:latin typeface="Calibri" charset="0"/>
                <a:ea typeface="ＭＳ Ｐゴシック" charset="0"/>
              </a:rPr>
              <a:t>(Default Premium)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>
                <a:latin typeface="Calibri" charset="0"/>
                <a:ea typeface="ＭＳ Ｐゴシック" charset="0"/>
              </a:rPr>
              <a:t>E</a:t>
            </a:r>
            <a:r>
              <a:rPr lang="en-US" sz="2000" dirty="0">
                <a:latin typeface="Calibri" charset="0"/>
                <a:ea typeface="ＭＳ Ｐゴシック" charset="0"/>
              </a:rPr>
              <a:t>(Time Premium)  +     0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ＭＳ Ｐゴシック" charset="0"/>
              </a:rPr>
              <a:t>From prior example:  (.5)*(35%-5%) + (.5)(-25%-5%) = 0</a:t>
            </a:r>
          </a:p>
          <a:p>
            <a:pPr lvl="2" eaLnBrk="1" hangingPunct="1">
              <a:lnSpc>
                <a:spcPct val="90000"/>
              </a:lnSpc>
              <a:buFontTx/>
              <a:buChar char="o"/>
            </a:pPr>
            <a:r>
              <a:rPr lang="en-US" sz="1800" dirty="0">
                <a:latin typeface="Calibri" charset="0"/>
                <a:ea typeface="ＭＳ Ｐゴシック" charset="0"/>
              </a:rPr>
              <a:t>The </a:t>
            </a:r>
            <a:r>
              <a:rPr lang="en-US" sz="1800" i="1" dirty="0">
                <a:latin typeface="Calibri" charset="0"/>
                <a:ea typeface="ＭＳ Ｐゴシック" charset="0"/>
              </a:rPr>
              <a:t>E</a:t>
            </a:r>
            <a:r>
              <a:rPr lang="en-US" sz="1800" dirty="0">
                <a:latin typeface="Calibri" charset="0"/>
                <a:ea typeface="ＭＳ Ｐゴシック" charset="0"/>
              </a:rPr>
              <a:t>(</a:t>
            </a:r>
            <a:r>
              <a:rPr lang="en-US" sz="1800" dirty="0" err="1">
                <a:latin typeface="Calibri" charset="0"/>
                <a:ea typeface="ＭＳ Ｐゴシック" charset="0"/>
              </a:rPr>
              <a:t>DefaultPremium</a:t>
            </a:r>
            <a:r>
              <a:rPr lang="en-US" sz="1800" dirty="0">
                <a:latin typeface="Calibri" charset="0"/>
                <a:ea typeface="ＭＳ Ｐゴシック" charset="0"/>
              </a:rPr>
              <a:t>) is the expected difference between expected outcomes ( + or - ) and the time premium</a:t>
            </a:r>
          </a:p>
          <a:p>
            <a:pPr eaLnBrk="1" hangingPunct="1">
              <a:lnSpc>
                <a:spcPct val="90000"/>
              </a:lnSpc>
            </a:pPr>
            <a:endParaRPr lang="en-US" sz="2400" b="1" dirty="0">
              <a:latin typeface="Calibri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b="1" dirty="0">
                <a:latin typeface="Calibri" charset="0"/>
                <a:ea typeface="ＭＳ Ｐゴシック" charset="0"/>
              </a:rPr>
              <a:t>In </a:t>
            </a:r>
            <a:r>
              <a:rPr lang="en-US" sz="2400" b="1" i="1" dirty="0">
                <a:latin typeface="Calibri" charset="0"/>
                <a:ea typeface="ＭＳ Ｐゴシック" charset="0"/>
              </a:rPr>
              <a:t>risk neutral </a:t>
            </a:r>
            <a:r>
              <a:rPr lang="en-US" sz="2400" b="1" dirty="0">
                <a:latin typeface="Calibri" charset="0"/>
                <a:ea typeface="ＭＳ Ｐゴシック" charset="0"/>
              </a:rPr>
              <a:t>world, all investments are </a:t>
            </a:r>
            <a:r>
              <a:rPr lang="en-US" sz="2400" b="1" u="sng" dirty="0">
                <a:latin typeface="Calibri" charset="0"/>
                <a:ea typeface="ＭＳ Ｐゴシック" charset="0"/>
              </a:rPr>
              <a:t>expected</a:t>
            </a:r>
            <a:r>
              <a:rPr lang="en-US" sz="2400" b="1" dirty="0">
                <a:latin typeface="Calibri" charset="0"/>
                <a:ea typeface="ＭＳ Ｐゴシック" charset="0"/>
              </a:rPr>
              <a:t> to earn the risk-free rate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algn="l" eaLnBrk="1" hangingPunct="1">
              <a:lnSpc>
                <a:spcPct val="90000"/>
              </a:lnSpc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Actual Earned (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Realized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) Rate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= </a:t>
            </a:r>
            <a:r>
              <a:rPr lang="en-US" dirty="0">
                <a:latin typeface="Calibri" charset="0"/>
                <a:ea typeface="ＭＳ Ｐゴシック" charset="0"/>
              </a:rPr>
              <a:t>Time Premium + Default Realization</a:t>
            </a:r>
            <a:endParaRPr lang="en-US" b="1" dirty="0">
              <a:latin typeface="Calibri" charset="0"/>
              <a:ea typeface="ＭＳ Ｐゴシック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Default Premiums in a Risk Neutral World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12043A0-F347-EC47-8167-14BD764053C0}" type="slidenum">
              <a:rPr lang="en-US" sz="800">
                <a:latin typeface="Calibri" charset="0"/>
              </a:rPr>
              <a:pPr eaLnBrk="1" hangingPunct="1"/>
              <a:t>15</a:t>
            </a:fld>
            <a:endParaRPr lang="en-US" sz="800" dirty="0">
              <a:latin typeface="Calibri" charset="0"/>
            </a:endParaRPr>
          </a:p>
        </p:txBody>
      </p:sp>
      <p:sp>
        <p:nvSpPr>
          <p:cNvPr id="43013" name="Oval 4"/>
          <p:cNvSpPr>
            <a:spLocks noChangeArrowheads="1"/>
          </p:cNvSpPr>
          <p:nvPr/>
        </p:nvSpPr>
        <p:spPr bwMode="auto">
          <a:xfrm>
            <a:off x="2971800" y="2286000"/>
            <a:ext cx="533400" cy="381000"/>
          </a:xfrm>
          <a:prstGeom prst="ellipse">
            <a:avLst/>
          </a:prstGeom>
          <a:noFill/>
          <a:ln w="28575">
            <a:solidFill>
              <a:srgbClr val="E32F1B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Interest Rate and Credit Risks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 is rated: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The likelihood that the firm will default.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The protection afforded by the loan contract in the event of default.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Who pays for ratings: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Issuers pay to have their bonds rated.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The ratings are constructed from the financial statements supplied by the firm.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Subscriptions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Ratings can change. 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See, e.g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., ratings of CDOs, subprime MBS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Raters can disagree.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Personal: 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hlinkClick r:id="rId3"/>
              </a:rPr>
              <a:t>annualcreditreport.com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Corporate Bond Ratings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0493A5-E134-4A4E-86F5-5F94453DA47C}" type="slidenum">
              <a:rPr lang="en-US" sz="800">
                <a:latin typeface="Calibri" charset="0"/>
              </a:rPr>
              <a:pPr eaLnBrk="1" hangingPunct="1"/>
              <a:t>16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Credit Rating Agencies (NRSROs)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Federal securities law (mutual funds), financial legislation, state legislation with respect to insurance companies, some foreign legislation, and private contracts</a:t>
            </a:r>
          </a:p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Credit Rating Agency Reform Act of 2006 (§15E of the Exchange Act)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Analysts level conflicts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Rating level conflicts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Expanded record keeping requirements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Disclosure of performance statistics</a:t>
            </a:r>
          </a:p>
          <a:p>
            <a:pPr lvl="2"/>
            <a:r>
              <a:rPr lang="en-US" sz="1600" dirty="0">
                <a:latin typeface="Calibri" charset="0"/>
                <a:ea typeface="ＭＳ Ｐゴシック" charset="0"/>
              </a:rPr>
              <a:t>Transition and default rates</a:t>
            </a:r>
          </a:p>
          <a:p>
            <a:pPr lvl="2"/>
            <a:r>
              <a:rPr lang="en-US" sz="1600" dirty="0">
                <a:latin typeface="Calibri" charset="0"/>
                <a:ea typeface="ＭＳ Ｐゴシック" charset="0"/>
              </a:rPr>
              <a:t>10% Rating Sample</a:t>
            </a:r>
          </a:p>
          <a:p>
            <a:pPr lvl="2"/>
            <a:r>
              <a:rPr lang="en-US" sz="1600" dirty="0">
                <a:latin typeface="Calibri" charset="0"/>
                <a:ea typeface="ＭＳ Ｐゴシック" charset="0"/>
              </a:rPr>
              <a:t>Disclosure of all ratings for all sectors </a:t>
            </a:r>
          </a:p>
          <a:p>
            <a:r>
              <a:rPr lang="en-US" sz="2400" dirty="0">
                <a:latin typeface="Calibri" charset="0"/>
                <a:ea typeface="ＭＳ Ｐゴシック" charset="0"/>
              </a:rPr>
              <a:t>Dodd-Frank Act, Title IX, Subsection C</a:t>
            </a:r>
          </a:p>
          <a:p>
            <a:r>
              <a:rPr lang="en-US" sz="2400" dirty="0">
                <a:latin typeface="Calibri" charset="0"/>
                <a:ea typeface="ＭＳ Ｐゴシック" charset="0"/>
                <a:hlinkClick r:id="rId2"/>
              </a:rPr>
              <a:t>SEC Office of Credit Ratings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endParaRPr lang="en-US" sz="2400" dirty="0">
              <a:latin typeface="Calibri" charset="0"/>
              <a:ea typeface="ＭＳ Ｐゴシック" charset="0"/>
            </a:endParaRPr>
          </a:p>
        </p:txBody>
      </p:sp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Corporate Bond Ratings</a:t>
            </a:r>
          </a:p>
        </p:txBody>
      </p:sp>
      <p:sp>
        <p:nvSpPr>
          <p:cNvPr id="4710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latin typeface="Calibri" charset="0"/>
            </a:endParaRPr>
          </a:p>
          <a:p>
            <a:pPr eaLnBrk="1" hangingPunct="1"/>
            <a:fld id="{16C8EBC2-B874-7843-98ED-766847704A89}" type="slidenum">
              <a:rPr lang="en-US" sz="800">
                <a:latin typeface="Calibri" charset="0"/>
              </a:rPr>
              <a:pPr eaLnBrk="1" hangingPunct="1"/>
              <a:t>17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Outstanding Credit Ratings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05200" y="6227044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SEC, Annual Report on NRSRO (Dec. ‘20)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887FCA1-E4FF-2C4F-B16A-7D3758DF2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22504"/>
            <a:ext cx="8537448" cy="50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53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5BE709-F39F-4645-A851-F7A07891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Breakdown of Ratings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4B4C-0C2E-3B4D-A479-E67F761F65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F1F7D-7E29-AA4C-B9DD-DBF101FA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F9816-9684-D347-AA26-82A5E33C6C74}"/>
              </a:ext>
            </a:extLst>
          </p:cNvPr>
          <p:cNvSpPr txBox="1"/>
          <p:nvPr/>
        </p:nvSpPr>
        <p:spPr>
          <a:xfrm>
            <a:off x="3429000" y="6186686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SEC, Annual Report on NRSRO (Dec. ‘20)</a:t>
            </a:r>
          </a:p>
        </p:txBody>
      </p:sp>
      <p:pic>
        <p:nvPicPr>
          <p:cNvPr id="10" name="Picture 9" descr="Chart, sunburst chart&#10;&#10;Description automatically generated">
            <a:extLst>
              <a:ext uri="{FF2B5EF4-FFF2-40B4-BE49-F238E27FC236}">
                <a16:creationId xmlns:a16="http://schemas.microsoft.com/office/drawing/2014/main" id="{1572C3FD-D51A-B747-8F3B-917A10BE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650540"/>
            <a:ext cx="4876799" cy="557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23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Risk: Percentage Change in SP500 by Year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201988" y="39052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2922588" y="3556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>
              <a:latin typeface="Calibri" charset="0"/>
            </a:endParaRPr>
          </a:p>
        </p:txBody>
      </p:sp>
      <p:pic>
        <p:nvPicPr>
          <p:cNvPr id="18438" name="Picture 6" descr="SP_from_18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143000"/>
            <a:ext cx="4800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Oval 7"/>
          <p:cNvSpPr>
            <a:spLocks noChangeArrowheads="1"/>
          </p:cNvSpPr>
          <p:nvPr/>
        </p:nvSpPr>
        <p:spPr bwMode="auto">
          <a:xfrm>
            <a:off x="2057400" y="5569624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8440" name="Oval 8"/>
          <p:cNvSpPr>
            <a:spLocks noChangeArrowheads="1"/>
          </p:cNvSpPr>
          <p:nvPr/>
        </p:nvSpPr>
        <p:spPr bwMode="auto">
          <a:xfrm>
            <a:off x="2913063" y="5238763"/>
            <a:ext cx="3810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18441" name="Oval 9"/>
          <p:cNvSpPr>
            <a:spLocks noChangeArrowheads="1"/>
          </p:cNvSpPr>
          <p:nvPr/>
        </p:nvSpPr>
        <p:spPr bwMode="auto">
          <a:xfrm>
            <a:off x="3276600" y="3969424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8442" name="Oval 10"/>
          <p:cNvSpPr>
            <a:spLocks noChangeArrowheads="1"/>
          </p:cNvSpPr>
          <p:nvPr/>
        </p:nvSpPr>
        <p:spPr bwMode="auto">
          <a:xfrm>
            <a:off x="3682253" y="2901236"/>
            <a:ext cx="533400" cy="15240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29200" y="3429001"/>
            <a:ext cx="381000" cy="100806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09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00" y="1981200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14800" y="997624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0" y="1828800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10200" y="4274224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72000" y="1676400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14800" y="838200"/>
            <a:ext cx="457200" cy="159423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Interest Rate and Credit Risks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114800" y="693522"/>
            <a:ext cx="457200" cy="159423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1A0858-FF88-F247-82F1-2B6184560729}"/>
              </a:ext>
            </a:extLst>
          </p:cNvPr>
          <p:cNvSpPr/>
          <p:nvPr/>
        </p:nvSpPr>
        <p:spPr>
          <a:xfrm>
            <a:off x="5029200" y="3328195"/>
            <a:ext cx="381000" cy="100806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3A24F9-1871-594E-9914-885E9EF93137}"/>
              </a:ext>
            </a:extLst>
          </p:cNvPr>
          <p:cNvSpPr/>
          <p:nvPr/>
        </p:nvSpPr>
        <p:spPr>
          <a:xfrm>
            <a:off x="3733800" y="2749208"/>
            <a:ext cx="381000" cy="152028"/>
          </a:xfrm>
          <a:prstGeom prst="rect">
            <a:avLst/>
          </a:prstGeom>
          <a:solidFill>
            <a:srgbClr val="F7DFDE">
              <a:alpha val="61176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dirty="0">
                <a:solidFill>
                  <a:schemeClr val="tx1"/>
                </a:solidFill>
                <a:latin typeface="Calibri"/>
              </a:rPr>
              <a:t>18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E6B0DF-9892-B44D-9073-BAADBBF85350}"/>
              </a:ext>
            </a:extLst>
          </p:cNvPr>
          <p:cNvSpPr/>
          <p:nvPr/>
        </p:nvSpPr>
        <p:spPr>
          <a:xfrm>
            <a:off x="5410200" y="4121046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4A4FDF-A920-A94A-A51B-F1EF8601C338}"/>
              </a:ext>
            </a:extLst>
          </p:cNvPr>
          <p:cNvSpPr/>
          <p:nvPr/>
        </p:nvSpPr>
        <p:spPr>
          <a:xfrm rot="20240035">
            <a:off x="4653321" y="308887"/>
            <a:ext cx="865457" cy="4679085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E61CF-5225-BD40-A54A-A7433CBDD92E}"/>
              </a:ext>
            </a:extLst>
          </p:cNvPr>
          <p:cNvSpPr/>
          <p:nvPr/>
        </p:nvSpPr>
        <p:spPr>
          <a:xfrm>
            <a:off x="4572000" y="1499394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741FFF-1A74-CA6C-DF57-23947A56A75D}"/>
              </a:ext>
            </a:extLst>
          </p:cNvPr>
          <p:cNvSpPr/>
          <p:nvPr/>
        </p:nvSpPr>
        <p:spPr>
          <a:xfrm>
            <a:off x="5036906" y="3233737"/>
            <a:ext cx="381000" cy="100806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21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Bond Ratings:  Investment Grade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FB817E5-C81F-CA45-B768-97A6511AC415}" type="slidenum">
              <a:rPr lang="en-US" sz="800">
                <a:latin typeface="Calibri" charset="0"/>
              </a:rPr>
              <a:pPr eaLnBrk="1" hangingPunct="1"/>
              <a:t>20</a:t>
            </a:fld>
            <a:endParaRPr lang="en-US" sz="800">
              <a:latin typeface="Calibri" charset="0"/>
            </a:endParaRPr>
          </a:p>
        </p:txBody>
      </p:sp>
      <p:pic>
        <p:nvPicPr>
          <p:cNvPr id="48132" name="Picture 4" descr="ratecompari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229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Bond Ratings:  Non-Investment Grade (Junk)</a:t>
            </a:r>
          </a:p>
        </p:txBody>
      </p:sp>
      <p:sp>
        <p:nvSpPr>
          <p:cNvPr id="5017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780FAB6-069A-994F-BDD8-1C9037965626}" type="slidenum">
              <a:rPr lang="en-US" sz="800">
                <a:latin typeface="Calibri" charset="0"/>
              </a:rPr>
              <a:pPr eaLnBrk="1" hangingPunct="1"/>
              <a:t>21</a:t>
            </a:fld>
            <a:endParaRPr lang="en-US" sz="800">
              <a:latin typeface="Calibri" charset="0"/>
            </a:endParaRPr>
          </a:p>
        </p:txBody>
      </p:sp>
      <p:pic>
        <p:nvPicPr>
          <p:cNvPr id="50180" name="Picture 4" descr="ratecomparisonSp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001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-304800"/>
            <a:ext cx="8458200" cy="5812064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S&amp;P Ratings:  Investment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7B90831-CA70-DC46-AD42-501CE4F62670}" type="slidenum">
              <a:rPr lang="en-US" sz="800">
                <a:latin typeface="Calibri" charset="0"/>
              </a:rPr>
              <a:pPr eaLnBrk="1" hangingPunct="1"/>
              <a:t>22</a:t>
            </a:fld>
            <a:endParaRPr lang="en-US" sz="800">
              <a:latin typeface="Calibri" charset="0"/>
            </a:endParaRPr>
          </a:p>
        </p:txBody>
      </p:sp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64" y="838200"/>
            <a:ext cx="80899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4950" y="5674649"/>
            <a:ext cx="2364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S&amp;P Guide to Credit Ratings Essentials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S&amp;P Ratings:  Speculative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68FED40-9268-F34E-A076-D03A9A6FC06A}" type="slidenum">
              <a:rPr lang="en-US" sz="800">
                <a:latin typeface="Calibri" charset="0"/>
              </a:rPr>
              <a:pPr eaLnBrk="1" hangingPunct="1"/>
              <a:t>23</a:t>
            </a:fld>
            <a:endParaRPr lang="en-US" sz="800">
              <a:latin typeface="Calibri" charset="0"/>
            </a:endParaRPr>
          </a:p>
        </p:txBody>
      </p:sp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30" y="685800"/>
            <a:ext cx="8610600" cy="5041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3200" y="5821138"/>
            <a:ext cx="2364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S&amp;P Guide to Credit Ratings Essentials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Bond Ratings: Moody’s Financial Metrics Key Ratios (Median 2016)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2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EBA831-8D70-CA4B-9C35-585C72426B4B}" type="slidenum">
              <a:rPr lang="en-US" sz="800">
                <a:latin typeface="Calibri" charset="0"/>
              </a:rPr>
              <a:pPr eaLnBrk="1" hangingPunct="1"/>
              <a:t>24</a:t>
            </a:fld>
            <a:endParaRPr lang="en-US" sz="80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0" y="6021484"/>
            <a:ext cx="5314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</a:t>
            </a:r>
            <a:r>
              <a:rPr lang="en-US" sz="1000" i="1" dirty="0"/>
              <a:t>: Moody’s Financial Metrics Key Ratios for Global Non-Financial Corporations: 2016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5DD1C-7806-274F-BD62-E84E2663D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3113545"/>
            <a:ext cx="844296" cy="2239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AE531-3812-854C-8757-3D2BEB771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895600"/>
            <a:ext cx="7699248" cy="266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A8EE8C-BF21-254B-A450-58EA1AFB2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90295"/>
            <a:ext cx="8385048" cy="2239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5C5488-DC9F-8F4F-9C3F-91EE3C723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70" y="3013502"/>
            <a:ext cx="844296" cy="247289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libri" charset="0"/>
                <a:ea typeface="ＭＳ Ｐゴシック" charset="0"/>
                <a:cs typeface="Times New Roman" charset="0"/>
              </a:rPr>
              <a:t>Default rates of corporate bonds 1981-2020 by S&amp;P rating at time of issue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EC1845-AB73-F34A-AFC3-F399FB314663}" type="slidenum">
              <a:rPr lang="en-US" sz="800">
                <a:latin typeface="Calibri" charset="0"/>
              </a:rPr>
              <a:pPr eaLnBrk="1" hangingPunct="1"/>
              <a:t>25</a:t>
            </a:fld>
            <a:endParaRPr lang="en-US" sz="80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7FC0-A613-394D-85C2-CC50344F7E0B}"/>
              </a:ext>
            </a:extLst>
          </p:cNvPr>
          <p:cNvSpPr txBox="1"/>
          <p:nvPr/>
        </p:nvSpPr>
        <p:spPr>
          <a:xfrm>
            <a:off x="2286000" y="6019800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2019 Annual Global Corporate Default Study And Rating Transitions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89B59AB-6ADB-034C-A6F9-56043623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74" y="762000"/>
            <a:ext cx="8391652" cy="50659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S&amp;P’s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5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-Year Transition Rates</a:t>
            </a:r>
          </a:p>
        </p:txBody>
      </p:sp>
      <p:sp>
        <p:nvSpPr>
          <p:cNvPr id="6041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latin typeface="Calibri" charset="0"/>
            </a:endParaRPr>
          </a:p>
          <a:p>
            <a:pPr eaLnBrk="1" hangingPunct="1"/>
            <a:fld id="{A471A90C-92D9-1D4B-B208-061940FE7D11}" type="slidenum">
              <a:rPr lang="en-US" sz="800">
                <a:latin typeface="Calibri" charset="0"/>
              </a:rPr>
              <a:pPr eaLnBrk="1" hangingPunct="1"/>
              <a:t>26</a:t>
            </a:fld>
            <a:endParaRPr lang="en-US" sz="800">
              <a:latin typeface="Calibri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C0042-1DA2-D04F-A026-B14C50578751}"/>
              </a:ext>
            </a:extLst>
          </p:cNvPr>
          <p:cNvSpPr txBox="1"/>
          <p:nvPr/>
        </p:nvSpPr>
        <p:spPr>
          <a:xfrm>
            <a:off x="2211391" y="6127185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2019 Annual Global Corporate Default Study And Rating Transitions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5BE7089-FA7B-4542-BDF8-D7311E95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610600" cy="52578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FA9E99-4E54-F243-B83D-091E28291B64}"/>
              </a:ext>
            </a:extLst>
          </p:cNvPr>
          <p:cNvCxnSpPr>
            <a:cxnSpLocks/>
          </p:cNvCxnSpPr>
          <p:nvPr/>
        </p:nvCxnSpPr>
        <p:spPr>
          <a:xfrm>
            <a:off x="1600200" y="1981200"/>
            <a:ext cx="5638800" cy="350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S&amp;P Global Corporate Debt Default Summary</a:t>
            </a:r>
          </a:p>
        </p:txBody>
      </p:sp>
      <p:sp>
        <p:nvSpPr>
          <p:cNvPr id="5939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latin typeface="Calibri" charset="0"/>
            </a:endParaRPr>
          </a:p>
          <a:p>
            <a:pPr eaLnBrk="1" hangingPunct="1"/>
            <a:fld id="{81A48857-D768-E84D-9997-96818FF5F9A9}" type="slidenum">
              <a:rPr lang="en-US" sz="800">
                <a:latin typeface="Calibri" charset="0"/>
              </a:rPr>
              <a:pPr eaLnBrk="1" hangingPunct="1"/>
              <a:t>27</a:t>
            </a:fld>
            <a:endParaRPr lang="en-US" sz="80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0" y="6019800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2020 Annual Global Corporate Default Study And Rating Transitions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D45C234-B057-A144-9E3E-FACD016DC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07368"/>
            <a:ext cx="8537448" cy="522057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Moody's Investors Service has 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downgraded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the senior unsecured debt rating of American International Group, Inc. (NYSE: AIG) to 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Baa2 from Baa1 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following the announcement that AIG has agreed to sell a 9.9% equity stake in its Life and Retirement business (AIG L&amp;R) to Blackstone for cash of $2.2 billion. AIG will also enter into a strategic asset management relationship with Blackstone. The downgrade of the debt ratings reflects 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AIG's reduced diversification 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once it completes the separation of AIG L&amp;R. </a:t>
            </a:r>
          </a:p>
          <a:p>
            <a:pPr marL="0" indent="0">
              <a:buNone/>
            </a:pPr>
            <a:endParaRPr lang="en-US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FACTORS THAT COULD LEAD TO AN UPGRADE OR DOWNGRADE OF THE RATINGS</a:t>
            </a:r>
          </a:p>
          <a:p>
            <a:pPr lvl="1"/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Upgrade: (</a:t>
            </a:r>
            <a:r>
              <a:rPr lang="en-US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improvement in underwriting results and profitability (e.g., General Insurance combined ratio below 95%, return on capital consistently above 8%), (ii) favorable/benign development of loss reserves, and (iii) improvement in parent financial flexibility (e.g., total leverage below 25%, pretax interest coverage in the high single digits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171450" lvl="1" indent="0">
              <a:buNone/>
            </a:pPr>
            <a:endParaRPr lang="en-US" sz="16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Downgrade: (</a:t>
            </a:r>
            <a:r>
              <a:rPr lang="en-US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deterioration in underwriting results (e.g., General Insurance combined ratio above 100%, return on capital below 5%), (ii) significant further adverse loss development, or (iii) decline in parent financial flexibility (e.g., total leverage above 35%, pretax interest coverage below 5x.</a:t>
            </a:r>
          </a:p>
          <a:p>
            <a:br>
              <a:rPr lang="en-US" sz="1800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Moody’s Downgrade of AIG’s Senior Debt (15 July 2021)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8CFBBF5-6C43-244B-B0D0-D3ED2D8F1B0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75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 Corporate Spreads (9/20/19)</a:t>
            </a:r>
          </a:p>
        </p:txBody>
      </p:sp>
      <p:sp>
        <p:nvSpPr>
          <p:cNvPr id="6144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6E5603-247F-2D4C-BCB8-7D0922BEA023}" type="slidenum">
              <a:rPr lang="en-US" sz="800">
                <a:latin typeface="Calibri" charset="0"/>
              </a:rPr>
              <a:pPr eaLnBrk="1" hangingPunct="1"/>
              <a:t>29</a:t>
            </a:fld>
            <a:endParaRPr lang="en-US" sz="80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2" name="AutoShape 2" descr="Displaying sg2016091334452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picture containing scoreboard, monitor&#10;&#10;Description automatically generated">
            <a:extLst>
              <a:ext uri="{FF2B5EF4-FFF2-40B4-BE49-F238E27FC236}">
                <a16:creationId xmlns:a16="http://schemas.microsoft.com/office/drawing/2014/main" id="{58DB3FB1-F06E-144B-AAC5-8843B27D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593457"/>
            <a:ext cx="8458200" cy="560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7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2BF114-830D-9242-9797-9AA12742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returns can obscure useful information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6120C-53AB-4C42-912E-F7683ED54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E4E4-31FA-4842-823A-142DD2FBA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066C42A9-2CF6-8E4D-BD7B-595CA925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" y="762000"/>
            <a:ext cx="8458200" cy="51054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65FE92F-1582-AC4E-90AE-50BE13B2F4EF}"/>
              </a:ext>
            </a:extLst>
          </p:cNvPr>
          <p:cNvSpPr/>
          <p:nvPr/>
        </p:nvSpPr>
        <p:spPr>
          <a:xfrm>
            <a:off x="1676400" y="4495800"/>
            <a:ext cx="6096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C52DC7-F007-564A-A5D8-409EE75201E4}"/>
              </a:ext>
            </a:extLst>
          </p:cNvPr>
          <p:cNvSpPr/>
          <p:nvPr/>
        </p:nvSpPr>
        <p:spPr>
          <a:xfrm>
            <a:off x="914400" y="2531572"/>
            <a:ext cx="6096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397D06-65FD-904D-BF42-2CA1E3CB945E}"/>
              </a:ext>
            </a:extLst>
          </p:cNvPr>
          <p:cNvSpPr/>
          <p:nvPr/>
        </p:nvSpPr>
        <p:spPr>
          <a:xfrm>
            <a:off x="7775448" y="1878939"/>
            <a:ext cx="6096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0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18732B-1D5B-6B44-A97E-F69C9FC68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533400"/>
            <a:ext cx="8458200" cy="5867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C9956A-13B6-2F43-93A3-D96D42E4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(9/22/20)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E0976-0871-604D-9D00-01D81A1563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5E094-8571-4547-8956-639E3C492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78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(9/23/21)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014859"/>
              </p:ext>
            </p:extLst>
          </p:nvPr>
        </p:nvGraphicFramePr>
        <p:xfrm>
          <a:off x="-457200" y="2971800"/>
          <a:ext cx="7858125" cy="274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7858103" imgH="5667169" progId="AcroExch.Document.DC">
                  <p:embed/>
                </p:oleObj>
              </mc:Choice>
              <mc:Fallback>
                <p:oleObj name="Acrobat Document" r:id="rId2" imgW="7858103" imgH="566716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57200" y="2971800"/>
                        <a:ext cx="7858125" cy="2747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609600"/>
            <a:ext cx="8607552" cy="5715000"/>
          </a:xfrm>
        </p:spPr>
      </p:pic>
    </p:spTree>
    <p:extLst>
      <p:ext uri="{BB962C8B-B14F-4D97-AF65-F5344CB8AC3E}">
        <p14:creationId xmlns:p14="http://schemas.microsoft.com/office/powerpoint/2010/main" val="1705780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69CEE2EF-76D5-C349-B02E-45181E1DA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609600"/>
            <a:ext cx="8458200" cy="5486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6B276B-CCFA-F946-81A9-EEFE87B5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Spreads: 1996-2021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4230B-8AE5-9B45-9991-37A6BEA7A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A1FB5-595B-974F-A787-C0A41CFC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29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402E0F7F-FD14-104D-9513-C7414C2B2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762000"/>
            <a:ext cx="8458200" cy="5257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A9EEF6-2E34-3844-A49A-890E86336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Spreads:  3/2019 – 9/2021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71754-C072-2647-9BAF-87CF060EF9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1C6B2-F518-A949-A696-448AB09A5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2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Yields Fixed Income Markets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71682" name="Picture 2" descr="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533400"/>
            <a:ext cx="8302625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583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(9/22/20): Brink’s 5 ½  maturing on 7/15/25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979465-952F-6040-B6B5-115453A0B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533400"/>
            <a:ext cx="8458200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38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(9/22/20): Brink’s 5 ½  maturing on 7/15/25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7C3798-DC48-BB43-8582-634EE9146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609600"/>
            <a:ext cx="8458200" cy="5715000"/>
          </a:xfrm>
        </p:spPr>
      </p:pic>
    </p:spTree>
    <p:extLst>
      <p:ext uri="{BB962C8B-B14F-4D97-AF65-F5344CB8AC3E}">
        <p14:creationId xmlns:p14="http://schemas.microsoft.com/office/powerpoint/2010/main" val="2486423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Debt Risk Premiums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9B95EAB-3568-A74E-98E4-8E6A0C3FEC5F}" type="slidenum">
              <a:rPr lang="en-US" sz="800">
                <a:latin typeface="Calibri" charset="0"/>
              </a:rPr>
              <a:pPr eaLnBrk="1" hangingPunct="1"/>
              <a:t>37</a:t>
            </a:fld>
            <a:endParaRPr lang="en-US" sz="800">
              <a:latin typeface="Calibri" charset="0"/>
            </a:endParaRPr>
          </a:p>
        </p:txBody>
      </p:sp>
      <p:sp>
        <p:nvSpPr>
          <p:cNvPr id="66565" name="Rectangle 7"/>
          <p:cNvSpPr>
            <a:spLocks noChangeArrowheads="1"/>
          </p:cNvSpPr>
          <p:nvPr/>
        </p:nvSpPr>
        <p:spPr bwMode="auto">
          <a:xfrm>
            <a:off x="3429000" y="1447800"/>
            <a:ext cx="1066800" cy="3962400"/>
          </a:xfrm>
          <a:prstGeom prst="rect">
            <a:avLst/>
          </a:prstGeom>
          <a:solidFill>
            <a:srgbClr val="FF050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6" name="AutoShape 8"/>
          <p:cNvSpPr>
            <a:spLocks/>
          </p:cNvSpPr>
          <p:nvPr/>
        </p:nvSpPr>
        <p:spPr bwMode="auto">
          <a:xfrm>
            <a:off x="4572000" y="3352800"/>
            <a:ext cx="838200" cy="1981200"/>
          </a:xfrm>
          <a:prstGeom prst="rightBrace">
            <a:avLst>
              <a:gd name="adj1" fmla="val 1969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7" name="AutoShape 9"/>
          <p:cNvSpPr>
            <a:spLocks/>
          </p:cNvSpPr>
          <p:nvPr/>
        </p:nvSpPr>
        <p:spPr bwMode="auto">
          <a:xfrm>
            <a:off x="4572000" y="1447800"/>
            <a:ext cx="457200" cy="609600"/>
          </a:xfrm>
          <a:prstGeom prst="rightBrace">
            <a:avLst>
              <a:gd name="adj1" fmla="val 1111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8" name="AutoShape 10"/>
          <p:cNvSpPr>
            <a:spLocks/>
          </p:cNvSpPr>
          <p:nvPr/>
        </p:nvSpPr>
        <p:spPr bwMode="auto">
          <a:xfrm>
            <a:off x="2286000" y="1524000"/>
            <a:ext cx="1066800" cy="3886200"/>
          </a:xfrm>
          <a:prstGeom prst="leftBrace">
            <a:avLst>
              <a:gd name="adj1" fmla="val 303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9" name="AutoShape 11"/>
          <p:cNvSpPr>
            <a:spLocks/>
          </p:cNvSpPr>
          <p:nvPr/>
        </p:nvSpPr>
        <p:spPr bwMode="auto">
          <a:xfrm>
            <a:off x="4572000" y="2057400"/>
            <a:ext cx="381000" cy="1295400"/>
          </a:xfrm>
          <a:prstGeom prst="rightBrace">
            <a:avLst>
              <a:gd name="adj1" fmla="val 2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70" name="Text Box 13"/>
          <p:cNvSpPr txBox="1">
            <a:spLocks noChangeArrowheads="1"/>
          </p:cNvSpPr>
          <p:nvPr/>
        </p:nvSpPr>
        <p:spPr bwMode="auto">
          <a:xfrm>
            <a:off x="228600" y="2895600"/>
            <a:ext cx="2260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>
                <a:latin typeface="Calibri" charset="0"/>
              </a:rPr>
              <a:t>Promised/Quoted/</a:t>
            </a:r>
          </a:p>
          <a:p>
            <a:pPr eaLnBrk="1" hangingPunct="1"/>
            <a:r>
              <a:rPr lang="en-US" sz="1800" b="1" dirty="0">
                <a:latin typeface="Calibri" charset="0"/>
              </a:rPr>
              <a:t>Stated Interest</a:t>
            </a:r>
          </a:p>
        </p:txBody>
      </p:sp>
      <p:sp>
        <p:nvSpPr>
          <p:cNvPr id="66571" name="Text Box 14"/>
          <p:cNvSpPr txBox="1">
            <a:spLocks noChangeArrowheads="1"/>
          </p:cNvSpPr>
          <p:nvPr/>
        </p:nvSpPr>
        <p:spPr bwMode="auto">
          <a:xfrm>
            <a:off x="5410200" y="4205288"/>
            <a:ext cx="226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Time Premium</a:t>
            </a:r>
          </a:p>
        </p:txBody>
      </p:sp>
      <p:sp>
        <p:nvSpPr>
          <p:cNvPr id="66572" name="Text Box 15"/>
          <p:cNvSpPr txBox="1">
            <a:spLocks noChangeArrowheads="1"/>
          </p:cNvSpPr>
          <p:nvPr/>
        </p:nvSpPr>
        <p:spPr bwMode="auto">
          <a:xfrm>
            <a:off x="5035296" y="1519104"/>
            <a:ext cx="3962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Contract/Risk/Liquidity Premiums</a:t>
            </a:r>
          </a:p>
        </p:txBody>
      </p:sp>
      <p:sp>
        <p:nvSpPr>
          <p:cNvPr id="66573" name="Text Box 16"/>
          <p:cNvSpPr txBox="1">
            <a:spLocks noChangeArrowheads="1"/>
          </p:cNvSpPr>
          <p:nvPr/>
        </p:nvSpPr>
        <p:spPr bwMode="auto">
          <a:xfrm>
            <a:off x="5105400" y="2514600"/>
            <a:ext cx="3124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Credit/Default Premium</a:t>
            </a:r>
          </a:p>
        </p:txBody>
      </p:sp>
      <p:sp>
        <p:nvSpPr>
          <p:cNvPr id="66574" name="Line 17"/>
          <p:cNvSpPr>
            <a:spLocks noChangeShapeType="1"/>
          </p:cNvSpPr>
          <p:nvPr/>
        </p:nvSpPr>
        <p:spPr bwMode="auto">
          <a:xfrm>
            <a:off x="3429000" y="34290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5" name="Line 18"/>
          <p:cNvSpPr>
            <a:spLocks noChangeShapeType="1"/>
          </p:cNvSpPr>
          <p:nvPr/>
        </p:nvSpPr>
        <p:spPr bwMode="auto">
          <a:xfrm flipH="1">
            <a:off x="3429000" y="205740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6" name="Rectangle 20"/>
          <p:cNvSpPr>
            <a:spLocks noChangeArrowheads="1"/>
          </p:cNvSpPr>
          <p:nvPr/>
        </p:nvSpPr>
        <p:spPr bwMode="auto">
          <a:xfrm>
            <a:off x="3429000" y="2057400"/>
            <a:ext cx="1066800" cy="1371600"/>
          </a:xfrm>
          <a:prstGeom prst="rect">
            <a:avLst/>
          </a:prstGeom>
          <a:solidFill>
            <a:srgbClr val="FFEF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77" name="Rectangle 21"/>
          <p:cNvSpPr>
            <a:spLocks noChangeArrowheads="1"/>
          </p:cNvSpPr>
          <p:nvPr/>
        </p:nvSpPr>
        <p:spPr bwMode="auto">
          <a:xfrm>
            <a:off x="3429000" y="1447800"/>
            <a:ext cx="1066800" cy="609600"/>
          </a:xfrm>
          <a:prstGeom prst="rect">
            <a:avLst/>
          </a:prstGeom>
          <a:solidFill>
            <a:srgbClr val="A3FBF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Global Default Rates:  1981-2020</a:t>
            </a:r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08B1A65-7F21-664C-9454-99C7F1A85241}" type="slidenum">
              <a:rPr lang="en-US" sz="800">
                <a:latin typeface="Calibri" charset="0"/>
              </a:rPr>
              <a:pPr eaLnBrk="1" hangingPunct="1"/>
              <a:t>38</a:t>
            </a:fld>
            <a:endParaRPr lang="en-US" sz="80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B12F4-1100-B34A-8D9E-1B1624EAFD61}"/>
              </a:ext>
            </a:extLst>
          </p:cNvPr>
          <p:cNvSpPr txBox="1"/>
          <p:nvPr/>
        </p:nvSpPr>
        <p:spPr>
          <a:xfrm>
            <a:off x="2286000" y="6130037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2020 Annual Global Corporate Default Study And Rating Transitions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B70B6A2-1D05-0242-AB84-D2D6DE85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53744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When future CFs are uncertain, the CFs in the NPV formula are the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expected values 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of the future CFs,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E(CFs).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Once the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E(CFs) 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are calculated, discount them at the appropriate, expected risk-adjusted rate of return,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E(r)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to get the NPV of the investment.</a:t>
            </a:r>
          </a:p>
          <a:p>
            <a:pPr algn="ctr" eaLnBrk="1" hangingPunct="1">
              <a:buFontTx/>
              <a:buNone/>
            </a:pPr>
            <a:r>
              <a:rPr lang="en-US" sz="2400" b="1" u="sng" dirty="0">
                <a:latin typeface="Calibri" charset="0"/>
                <a:ea typeface="ＭＳ Ｐゴシック" charset="0"/>
                <a:cs typeface="ＭＳ Ｐゴシック" charset="0"/>
              </a:rPr>
              <a:t>Example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You are offered a 1-yr project that will pay off 100,000 (30% probability), 300,000 (60% probability), or 800,000 (10% probability). 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If the appropriate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(r) is 5%, what’s a fair price for the project? 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What’</a:t>
            </a:r>
            <a:r>
              <a:rPr lang="en-US" altLang="ja-JP" sz="2400" dirty="0">
                <a:latin typeface="Calibri" charset="0"/>
                <a:ea typeface="ＭＳ Ｐゴシック" charset="0"/>
                <a:cs typeface="ＭＳ Ｐゴシック" charset="0"/>
              </a:rPr>
              <a:t>s your ROR under each scenario if you pay a fair price?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Risk and NPV Formula</a:t>
            </a:r>
          </a:p>
        </p:txBody>
      </p:sp>
      <p:sp>
        <p:nvSpPr>
          <p:cNvPr id="6861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94D6755-3396-A649-923F-E336DCAB7546}" type="slidenum">
              <a:rPr lang="en-US" sz="800">
                <a:latin typeface="Calibri" charset="0"/>
              </a:rPr>
              <a:pPr eaLnBrk="1" hangingPunct="1"/>
              <a:t>39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Random variable: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Examples:  Cash flows and Returns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Random Variables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65B62E5-DC3F-0843-B910-DBEB786482D0}" type="slidenum">
              <a:rPr lang="en-US" sz="800">
                <a:latin typeface="Calibri" charset="0"/>
              </a:rPr>
              <a:pPr eaLnBrk="1" hangingPunct="1"/>
              <a:t>4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2048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495928"/>
              </p:ext>
            </p:extLst>
          </p:nvPr>
        </p:nvGraphicFramePr>
        <p:xfrm>
          <a:off x="2895600" y="547437"/>
          <a:ext cx="4572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6800" imgH="155160" progId="Equation.3">
                  <p:embed/>
                </p:oleObj>
              </mc:Choice>
              <mc:Fallback>
                <p:oleObj name="Equation" r:id="rId3" imgW="136800" imgH="155160" progId="Equation.3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47437"/>
                        <a:ext cx="457200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6" name="Picture 5" descr="imag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1400"/>
            <a:ext cx="1905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6" descr="images-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733800"/>
            <a:ext cx="16002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60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57605"/>
              </p:ext>
            </p:extLst>
          </p:nvPr>
        </p:nvGraphicFramePr>
        <p:xfrm>
          <a:off x="762000" y="1592262"/>
          <a:ext cx="7467600" cy="450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972196" imgH="3695684" progId="Excel.Sheet.8">
                  <p:embed/>
                </p:oleObj>
              </mc:Choice>
              <mc:Fallback>
                <p:oleObj name="Worksheet" r:id="rId2" imgW="4972196" imgH="3695684" progId="Excel.Sheet.8">
                  <p:embed/>
                  <p:pic>
                    <p:nvPicPr>
                      <p:cNvPr id="0" name="Picture 7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92262"/>
                        <a:ext cx="7467600" cy="450373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Risk and NPV Formula:  Example</a:t>
            </a:r>
          </a:p>
        </p:txBody>
      </p:sp>
      <p:sp>
        <p:nvSpPr>
          <p:cNvPr id="7065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DC38963-9436-3B43-A04F-DA6C246E82B6}" type="slidenum">
              <a:rPr lang="en-US" sz="800">
                <a:latin typeface="Calibri" charset="0"/>
              </a:rPr>
              <a:pPr eaLnBrk="1" hangingPunct="1"/>
              <a:t>40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expected value analysis can be applied to value any portion or combination of the future outcomes [</a:t>
            </a:r>
            <a:r>
              <a:rPr 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  <a:cs typeface="ＭＳ Ｐゴシック" charset="0"/>
              </a:rPr>
              <a:t>state-contingent claims</a:t>
            </a:r>
            <a:r>
              <a:rPr lang="en-US" altLang="ja-JP" dirty="0"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latin typeface="Calibri" charset="0"/>
                <a:ea typeface="ＭＳ Ｐゴシック" charset="0"/>
                <a:cs typeface="ＭＳ Ｐゴシック" charset="0"/>
              </a:rPr>
              <a:t>] of an investment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General description of Debt and Equity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DHs: paid off first</a:t>
            </a:r>
          </a:p>
          <a:p>
            <a:pPr lvl="1" eaLnBrk="1" hangingPunct="1"/>
            <a:r>
              <a:rPr lang="en-US" dirty="0" err="1">
                <a:latin typeface="Calibri" charset="0"/>
                <a:ea typeface="ＭＳ Ｐゴシック" charset="0"/>
              </a:rPr>
              <a:t>EHs</a:t>
            </a:r>
            <a:r>
              <a:rPr lang="en-US" dirty="0">
                <a:latin typeface="Calibri" charset="0"/>
                <a:ea typeface="ＭＳ Ｐゴシック" charset="0"/>
              </a:rPr>
              <a:t> (</a:t>
            </a:r>
            <a:r>
              <a:rPr lang="en-US" dirty="0" err="1">
                <a:latin typeface="Calibri" charset="0"/>
                <a:ea typeface="ＭＳ Ｐゴシック" charset="0"/>
              </a:rPr>
              <a:t>SHs</a:t>
            </a:r>
            <a:r>
              <a:rPr lang="en-US" dirty="0">
                <a:latin typeface="Calibri" charset="0"/>
                <a:ea typeface="ＭＳ Ｐゴシック" charset="0"/>
              </a:rPr>
              <a:t>):  residual claimants after debt paid off.  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If project payoffs are insufficient to pay off DHs, </a:t>
            </a:r>
            <a:r>
              <a:rPr lang="en-US" dirty="0" err="1">
                <a:latin typeface="Calibri" charset="0"/>
                <a:ea typeface="ＭＳ Ｐゴシック" charset="0"/>
              </a:rPr>
              <a:t>SHs</a:t>
            </a:r>
            <a:r>
              <a:rPr lang="en-US" dirty="0">
                <a:latin typeface="Calibri" charset="0"/>
                <a:ea typeface="ＭＳ Ｐゴシック" charset="0"/>
              </a:rPr>
              <a:t> generally don’t have to make up the difference (non-recourse). </a:t>
            </a: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Debt and Equity</a:t>
            </a:r>
          </a:p>
        </p:txBody>
      </p:sp>
      <p:sp>
        <p:nvSpPr>
          <p:cNvPr id="716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A6C46E4-5675-AF42-8091-BD6A43CF0902}" type="slidenum">
              <a:rPr lang="en-US" sz="800">
                <a:latin typeface="Calibri" charset="0"/>
              </a:rPr>
              <a:pPr eaLnBrk="1" hangingPunct="1"/>
              <a:t>41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You want to buy a building today that you believe will be worth $501,429 (70%) or $300,000 (30%) in one year.  The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(r) is 5%.  Unfortunately, you only have $100,000 and will have to borrow the difference from a bank.  Assume that any borrowing in non-recourse to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borrower.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What’s the PV of the building?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How much will you have to borrow to acquire it?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What rate will you have to offer the bank if it’s risk neutral?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What’</a:t>
            </a:r>
            <a:r>
              <a:rPr lang="en-US" altLang="ja-JP" dirty="0">
                <a:latin typeface="Calibri" charset="0"/>
                <a:ea typeface="ＭＳ Ｐゴシック" charset="0"/>
              </a:rPr>
              <a:t>s the ROR on your equity under each scenario?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Create a payoff table like Exhibit 6.6 in Welch.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Valuing Debt and Equity: Sample Problem</a:t>
            </a:r>
          </a:p>
        </p:txBody>
      </p:sp>
      <p:sp>
        <p:nvSpPr>
          <p:cNvPr id="7270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BC63D7-A4F1-0741-8746-649C4A59192E}" type="slidenum">
              <a:rPr lang="en-US" sz="800">
                <a:latin typeface="Calibri" charset="0"/>
              </a:rPr>
              <a:pPr eaLnBrk="1" hangingPunct="1"/>
              <a:t>42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74243"/>
            <a:ext cx="3352800" cy="2529681"/>
          </a:xfrm>
          <a:noFill/>
        </p:spPr>
      </p:pic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Leverage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78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BB0E4D-5645-B84C-805F-E3B0F760A193}" type="slidenum">
              <a:rPr lang="en-US" sz="800">
                <a:latin typeface="Calibri" charset="0"/>
              </a:rPr>
              <a:pPr eaLnBrk="1" hangingPunct="1"/>
              <a:t>43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Leverage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885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2D190BE-7BEC-5945-A14D-20E18D4AD09F}" type="slidenum">
              <a:rPr lang="en-US" sz="800">
                <a:latin typeface="Calibri" charset="0"/>
              </a:rPr>
              <a:pPr eaLnBrk="1" hangingPunct="1"/>
              <a:t>44</a:t>
            </a:fld>
            <a:endParaRPr lang="en-US" sz="800">
              <a:latin typeface="Calibri" charset="0"/>
            </a:endParaRPr>
          </a:p>
        </p:txBody>
      </p:sp>
      <p:pic>
        <p:nvPicPr>
          <p:cNvPr id="2" name="Picture 1" descr="LevEqu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0" y="838200"/>
            <a:ext cx="8305800" cy="54102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deb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1273969"/>
            <a:ext cx="6858000" cy="43307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Leverage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8CFBBF5-6C43-244B-B0D0-D3ED2D8F1B03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61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96" name="Rectangle 29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lIns="92075" tIns="46038" rIns="92075" bIns="46038"/>
          <a:lstStyle/>
          <a:p>
            <a:pPr eaLnBrk="1" hangingPunct="1"/>
            <a:r>
              <a:rPr lang="en-US" sz="1600" b="1" dirty="0">
                <a:latin typeface="Calibri" charset="0"/>
                <a:ea typeface="ＭＳ Ｐゴシック" charset="0"/>
                <a:cs typeface="ＭＳ Ｐゴシック" charset="0"/>
              </a:rPr>
              <a:t>X% ASSET and </a:t>
            </a:r>
            <a:r>
              <a:rPr lang="en-US" sz="1600" b="1" dirty="0">
                <a:solidFill>
                  <a:srgbClr val="9900CC"/>
                </a:solidFill>
                <a:latin typeface="Calibri" charset="0"/>
                <a:ea typeface="ＭＳ Ｐゴシック" charset="0"/>
                <a:cs typeface="ＭＳ Ｐゴシック" charset="0"/>
              </a:rPr>
              <a:t>(100-X)% CASH</a:t>
            </a:r>
            <a:r>
              <a:rPr lang="en-US" sz="1600" b="1" dirty="0">
                <a:latin typeface="Calibri" charset="0"/>
                <a:ea typeface="ＭＳ Ｐゴシック" charset="0"/>
                <a:cs typeface="ＭＳ Ｐゴシック" charset="0"/>
              </a:rPr>
              <a:t>:  P/L Diagram</a:t>
            </a:r>
            <a:endParaRPr lang="en-US" sz="2000" b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9874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94196F7-9632-0B42-8107-24F0CF9800FE}" type="slidenum">
              <a:rPr lang="en-US" sz="1000">
                <a:latin typeface="Calibri" charset="0"/>
              </a:rPr>
              <a:pPr eaLnBrk="1" hangingPunct="1"/>
              <a:t>46</a:t>
            </a:fld>
            <a:endParaRPr lang="en-US" sz="1000">
              <a:latin typeface="Calibri" charset="0"/>
            </a:endParaRPr>
          </a:p>
        </p:txBody>
      </p:sp>
      <p:sp>
        <p:nvSpPr>
          <p:cNvPr id="79875" name="Rectangle 2"/>
          <p:cNvSpPr>
            <a:spLocks noChangeArrowheads="1"/>
          </p:cNvSpPr>
          <p:nvPr/>
        </p:nvSpPr>
        <p:spPr bwMode="auto">
          <a:xfrm>
            <a:off x="152400" y="1905000"/>
            <a:ext cx="1447800" cy="1436688"/>
          </a:xfrm>
          <a:prstGeom prst="rect">
            <a:avLst/>
          </a:prstGeom>
          <a:solidFill>
            <a:srgbClr val="99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S = 100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t  = 1</a:t>
            </a:r>
            <a:r>
              <a:rPr lang="en-US" sz="1600" b="1">
                <a:latin typeface="Symbol" charset="0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1+r  = 1.15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D = 0</a:t>
            </a:r>
          </a:p>
        </p:txBody>
      </p:sp>
      <p:sp>
        <p:nvSpPr>
          <p:cNvPr id="79876" name="Rectangle 3"/>
          <p:cNvSpPr>
            <a:spLocks noChangeArrowheads="1"/>
          </p:cNvSpPr>
          <p:nvPr/>
        </p:nvSpPr>
        <p:spPr bwMode="auto">
          <a:xfrm>
            <a:off x="6705600" y="4572000"/>
            <a:ext cx="2362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Future  Asset  Price</a:t>
            </a:r>
          </a:p>
        </p:txBody>
      </p:sp>
      <p:sp>
        <p:nvSpPr>
          <p:cNvPr id="79877" name="Line 4"/>
          <p:cNvSpPr>
            <a:spLocks noChangeShapeType="1"/>
          </p:cNvSpPr>
          <p:nvPr/>
        </p:nvSpPr>
        <p:spPr bwMode="auto">
          <a:xfrm flipV="1">
            <a:off x="57912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8" name="Line 5"/>
          <p:cNvSpPr>
            <a:spLocks noChangeShapeType="1"/>
          </p:cNvSpPr>
          <p:nvPr/>
        </p:nvSpPr>
        <p:spPr bwMode="auto">
          <a:xfrm flipV="1">
            <a:off x="70104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9" name="Line 6"/>
          <p:cNvSpPr>
            <a:spLocks noChangeShapeType="1"/>
          </p:cNvSpPr>
          <p:nvPr/>
        </p:nvSpPr>
        <p:spPr bwMode="auto">
          <a:xfrm flipV="1">
            <a:off x="33528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0" name="Line 7"/>
          <p:cNvSpPr>
            <a:spLocks noChangeShapeType="1"/>
          </p:cNvSpPr>
          <p:nvPr/>
        </p:nvSpPr>
        <p:spPr bwMode="auto">
          <a:xfrm flipV="1">
            <a:off x="21336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1" name="Line 8"/>
          <p:cNvSpPr>
            <a:spLocks noChangeShapeType="1"/>
          </p:cNvSpPr>
          <p:nvPr/>
        </p:nvSpPr>
        <p:spPr bwMode="auto">
          <a:xfrm>
            <a:off x="4572000" y="3276600"/>
            <a:ext cx="76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2" name="Line 9"/>
          <p:cNvSpPr>
            <a:spLocks noChangeShapeType="1"/>
          </p:cNvSpPr>
          <p:nvPr/>
        </p:nvSpPr>
        <p:spPr bwMode="auto">
          <a:xfrm>
            <a:off x="4572000" y="5715000"/>
            <a:ext cx="76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2218" name="Rectangle 10"/>
          <p:cNvSpPr>
            <a:spLocks noChangeArrowheads="1"/>
          </p:cNvSpPr>
          <p:nvPr/>
        </p:nvSpPr>
        <p:spPr bwMode="auto">
          <a:xfrm>
            <a:off x="1905000" y="4152900"/>
            <a:ext cx="914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400">
                <a:effectLst>
                  <a:outerShdw blurRad="38100" dist="38100" dir="2700000" algn="tl">
                    <a:srgbClr val="DDDDDD"/>
                  </a:outerShdw>
                </a:effectLst>
                <a:latin typeface="Calibri"/>
                <a:ea typeface="+mn-ea"/>
                <a:cs typeface="+mn-cs"/>
              </a:rPr>
              <a:t> </a:t>
            </a:r>
            <a:r>
              <a:rPr lang="en-US" sz="1400">
                <a:latin typeface="Calibri"/>
                <a:ea typeface="+mn-ea"/>
                <a:cs typeface="+mn-cs"/>
              </a:rPr>
              <a:t>50</a:t>
            </a:r>
          </a:p>
        </p:txBody>
      </p:sp>
      <p:sp>
        <p:nvSpPr>
          <p:cNvPr id="222219" name="Rectangle 11"/>
          <p:cNvSpPr>
            <a:spLocks noChangeArrowheads="1"/>
          </p:cNvSpPr>
          <p:nvPr/>
        </p:nvSpPr>
        <p:spPr bwMode="auto">
          <a:xfrm>
            <a:off x="3124200" y="4152900"/>
            <a:ext cx="685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400">
                <a:effectLst>
                  <a:outerShdw blurRad="38100" dist="38100" dir="2700000" algn="tl">
                    <a:srgbClr val="DDDDDD"/>
                  </a:outerShdw>
                </a:effectLst>
                <a:latin typeface="Calibri"/>
                <a:ea typeface="+mn-ea"/>
                <a:cs typeface="+mn-cs"/>
              </a:rPr>
              <a:t> </a:t>
            </a:r>
            <a:r>
              <a:rPr lang="en-US" sz="1400">
                <a:latin typeface="Calibri"/>
                <a:ea typeface="+mn-ea"/>
                <a:cs typeface="+mn-cs"/>
              </a:rPr>
              <a:t>75</a:t>
            </a:r>
          </a:p>
        </p:txBody>
      </p:sp>
      <p:sp>
        <p:nvSpPr>
          <p:cNvPr id="79885" name="Rectangle 12"/>
          <p:cNvSpPr>
            <a:spLocks noChangeArrowheads="1"/>
          </p:cNvSpPr>
          <p:nvPr/>
        </p:nvSpPr>
        <p:spPr bwMode="auto">
          <a:xfrm>
            <a:off x="4610100" y="3143250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25</a:t>
            </a:r>
          </a:p>
        </p:txBody>
      </p:sp>
      <p:sp>
        <p:nvSpPr>
          <p:cNvPr id="79886" name="Rectangle 13"/>
          <p:cNvSpPr>
            <a:spLocks noChangeArrowheads="1"/>
          </p:cNvSpPr>
          <p:nvPr/>
        </p:nvSpPr>
        <p:spPr bwMode="auto">
          <a:xfrm>
            <a:off x="5562600" y="41529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125</a:t>
            </a:r>
          </a:p>
        </p:txBody>
      </p:sp>
      <p:sp>
        <p:nvSpPr>
          <p:cNvPr id="79887" name="Rectangle 14"/>
          <p:cNvSpPr>
            <a:spLocks noChangeArrowheads="1"/>
          </p:cNvSpPr>
          <p:nvPr/>
        </p:nvSpPr>
        <p:spPr bwMode="auto">
          <a:xfrm>
            <a:off x="6762750" y="4152900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150</a:t>
            </a:r>
          </a:p>
        </p:txBody>
      </p:sp>
      <p:sp>
        <p:nvSpPr>
          <p:cNvPr id="79888" name="Rectangle 15"/>
          <p:cNvSpPr>
            <a:spLocks noChangeArrowheads="1"/>
          </p:cNvSpPr>
          <p:nvPr/>
        </p:nvSpPr>
        <p:spPr bwMode="auto">
          <a:xfrm>
            <a:off x="4610100" y="5562600"/>
            <a:ext cx="60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-25</a:t>
            </a:r>
          </a:p>
        </p:txBody>
      </p:sp>
      <p:sp>
        <p:nvSpPr>
          <p:cNvPr id="79889" name="Line 16"/>
          <p:cNvSpPr>
            <a:spLocks noChangeShapeType="1"/>
          </p:cNvSpPr>
          <p:nvPr/>
        </p:nvSpPr>
        <p:spPr bwMode="auto">
          <a:xfrm>
            <a:off x="933450" y="4495800"/>
            <a:ext cx="72771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0" name="Line 17"/>
          <p:cNvSpPr>
            <a:spLocks noChangeShapeType="1"/>
          </p:cNvSpPr>
          <p:nvPr/>
        </p:nvSpPr>
        <p:spPr bwMode="auto">
          <a:xfrm flipV="1">
            <a:off x="4572000" y="2286000"/>
            <a:ext cx="0" cy="40386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09600" y="2438400"/>
            <a:ext cx="6746875" cy="3149600"/>
            <a:chOff x="398" y="1528"/>
            <a:chExt cx="4250" cy="1984"/>
          </a:xfrm>
        </p:grpSpPr>
        <p:sp>
          <p:nvSpPr>
            <p:cNvPr id="79901" name="Line 19"/>
            <p:cNvSpPr>
              <a:spLocks noChangeShapeType="1"/>
            </p:cNvSpPr>
            <p:nvPr/>
          </p:nvSpPr>
          <p:spPr bwMode="auto">
            <a:xfrm flipH="1">
              <a:off x="1548" y="1528"/>
              <a:ext cx="3100" cy="1984"/>
            </a:xfrm>
            <a:prstGeom prst="line">
              <a:avLst/>
            </a:prstGeom>
            <a:noFill/>
            <a:ln w="38100">
              <a:solidFill>
                <a:srgbClr val="7144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02" name="Rectangle 20"/>
            <p:cNvSpPr>
              <a:spLocks noChangeArrowheads="1"/>
            </p:cNvSpPr>
            <p:nvPr/>
          </p:nvSpPr>
          <p:spPr bwMode="auto">
            <a:xfrm>
              <a:off x="398" y="3083"/>
              <a:ext cx="1094" cy="33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50% Asset, 50% Cash</a:t>
              </a:r>
            </a:p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          (Lending)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971800" y="1676400"/>
            <a:ext cx="4922838" cy="4403725"/>
            <a:chOff x="1745" y="1187"/>
            <a:chExt cx="3101" cy="2774"/>
          </a:xfrm>
        </p:grpSpPr>
        <p:sp>
          <p:nvSpPr>
            <p:cNvPr id="79899" name="Rectangle 22"/>
            <p:cNvSpPr>
              <a:spLocks noChangeArrowheads="1"/>
            </p:cNvSpPr>
            <p:nvPr/>
          </p:nvSpPr>
          <p:spPr bwMode="auto">
            <a:xfrm>
              <a:off x="4118" y="1187"/>
              <a:ext cx="728" cy="21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663300"/>
                  </a:solidFill>
                  <a:latin typeface="Calibri" charset="0"/>
                </a:rPr>
                <a:t>100% Asset</a:t>
              </a:r>
              <a:endParaRPr lang="en-US" sz="1600" b="1">
                <a:latin typeface="Calibri" charset="0"/>
              </a:endParaRPr>
            </a:p>
          </p:txBody>
        </p:sp>
        <p:sp>
          <p:nvSpPr>
            <p:cNvPr id="79900" name="Line 23"/>
            <p:cNvSpPr>
              <a:spLocks noChangeShapeType="1"/>
            </p:cNvSpPr>
            <p:nvPr/>
          </p:nvSpPr>
          <p:spPr bwMode="auto">
            <a:xfrm flipH="1">
              <a:off x="1745" y="1407"/>
              <a:ext cx="2554" cy="255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3733800" y="2127250"/>
            <a:ext cx="2808288" cy="3956050"/>
            <a:chOff x="2371" y="1340"/>
            <a:chExt cx="1769" cy="2492"/>
          </a:xfrm>
        </p:grpSpPr>
        <p:sp>
          <p:nvSpPr>
            <p:cNvPr id="79897" name="Line 25"/>
            <p:cNvSpPr>
              <a:spLocks noChangeShapeType="1"/>
            </p:cNvSpPr>
            <p:nvPr/>
          </p:nvSpPr>
          <p:spPr bwMode="auto">
            <a:xfrm flipH="1">
              <a:off x="2371" y="1340"/>
              <a:ext cx="1644" cy="2492"/>
            </a:xfrm>
            <a:prstGeom prst="line">
              <a:avLst/>
            </a:prstGeom>
            <a:noFill/>
            <a:ln w="38100">
              <a:solidFill>
                <a:srgbClr val="714400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98" name="Rectangle 26"/>
            <p:cNvSpPr>
              <a:spLocks noChangeArrowheads="1"/>
            </p:cNvSpPr>
            <p:nvPr/>
          </p:nvSpPr>
          <p:spPr bwMode="auto">
            <a:xfrm>
              <a:off x="2954" y="3071"/>
              <a:ext cx="1186" cy="33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150% Asset, -50% Cash</a:t>
              </a:r>
            </a:p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            (Borrowing)</a:t>
              </a:r>
            </a:p>
          </p:txBody>
        </p:sp>
      </p:grpSp>
      <p:sp>
        <p:nvSpPr>
          <p:cNvPr id="79894" name="Rectangle 27"/>
          <p:cNvSpPr>
            <a:spLocks noChangeArrowheads="1"/>
          </p:cNvSpPr>
          <p:nvPr/>
        </p:nvSpPr>
        <p:spPr bwMode="auto">
          <a:xfrm>
            <a:off x="4252913" y="6286500"/>
            <a:ext cx="6651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solidFill>
                  <a:schemeClr val="accent2"/>
                </a:solidFill>
                <a:latin typeface="Calibri" charset="0"/>
              </a:rPr>
              <a:t>Loss</a:t>
            </a:r>
          </a:p>
        </p:txBody>
      </p:sp>
      <p:sp>
        <p:nvSpPr>
          <p:cNvPr id="79895" name="Rectangle 28"/>
          <p:cNvSpPr>
            <a:spLocks noChangeArrowheads="1"/>
          </p:cNvSpPr>
          <p:nvPr/>
        </p:nvSpPr>
        <p:spPr bwMode="auto">
          <a:xfrm>
            <a:off x="4186238" y="1962150"/>
            <a:ext cx="746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Profit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What is prejudgment interest?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What is post-judgment interest?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State rules on PJ Interest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Federal Rules</a:t>
            </a:r>
          </a:p>
          <a:p>
            <a:pPr lvl="1" eaLnBrk="1" hangingPunct="1"/>
            <a:r>
              <a:rPr lang="ja-JP" altLang="en-US" sz="2000">
                <a:latin typeface="Calibri" charset="0"/>
                <a:ea typeface="ＭＳ Ｐゴシック" charset="0"/>
              </a:rPr>
              <a:t>“</a:t>
            </a:r>
            <a:r>
              <a:rPr lang="en-US" altLang="ja-JP" sz="2000" dirty="0">
                <a:latin typeface="Calibri" charset="0"/>
                <a:ea typeface="ＭＳ Ｐゴシック" charset="0"/>
              </a:rPr>
              <a:t>Prejudgment interest is an element of complete compensation.</a:t>
            </a:r>
            <a:r>
              <a:rPr lang="ja-JP" altLang="en-US" sz="2000">
                <a:latin typeface="Calibri" charset="0"/>
                <a:ea typeface="ＭＳ Ｐゴシック" charset="0"/>
              </a:rPr>
              <a:t>”</a:t>
            </a:r>
            <a:endParaRPr lang="en-US" altLang="ja-JP" sz="2000" dirty="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How to view PJI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PV of judgment = PV of harm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Coerced Loan Theory</a:t>
            </a:r>
          </a:p>
          <a:p>
            <a:pPr lvl="2" eaLnBrk="1" hangingPunct="1"/>
            <a:r>
              <a:rPr lang="en-US" sz="1800" dirty="0">
                <a:latin typeface="Calibri" charset="0"/>
                <a:ea typeface="ＭＳ Ｐゴシック" charset="0"/>
              </a:rPr>
              <a:t>Risk:  risk of </a:t>
            </a:r>
            <a:r>
              <a:rPr lang="en-US" sz="1800" b="1" dirty="0">
                <a:latin typeface="Calibri" charset="0"/>
                <a:ea typeface="ＭＳ Ｐゴシック" charset="0"/>
              </a:rPr>
              <a:t>DEFENDANT’</a:t>
            </a:r>
            <a:r>
              <a:rPr lang="en-US" altLang="ja-JP" sz="1800" b="1" dirty="0">
                <a:latin typeface="Calibri" charset="0"/>
                <a:ea typeface="ＭＳ Ｐゴシック" charset="0"/>
              </a:rPr>
              <a:t>S </a:t>
            </a:r>
            <a:r>
              <a:rPr lang="en-US" altLang="ja-JP" sz="1800" dirty="0">
                <a:latin typeface="Calibri" charset="0"/>
                <a:ea typeface="ＭＳ Ｐゴシック" charset="0"/>
              </a:rPr>
              <a:t>default</a:t>
            </a:r>
          </a:p>
          <a:p>
            <a:pPr lvl="2" eaLnBrk="1" hangingPunct="1"/>
            <a:r>
              <a:rPr lang="en-US" sz="1800" dirty="0">
                <a:latin typeface="Calibri" charset="0"/>
                <a:ea typeface="ＭＳ Ｐゴシック" charset="0"/>
              </a:rPr>
              <a:t>ROR:  </a:t>
            </a:r>
            <a:r>
              <a:rPr lang="en-US" sz="1800" b="1" dirty="0">
                <a:latin typeface="Calibri" charset="0"/>
                <a:ea typeface="ＭＳ Ｐゴシック" charset="0"/>
              </a:rPr>
              <a:t>Defendant’</a:t>
            </a:r>
            <a:r>
              <a:rPr lang="en-US" altLang="ja-JP" sz="1800" b="1" dirty="0">
                <a:latin typeface="Calibri" charset="0"/>
                <a:ea typeface="ＭＳ Ｐゴシック" charset="0"/>
              </a:rPr>
              <a:t>s</a:t>
            </a:r>
            <a:r>
              <a:rPr lang="en-US" altLang="ja-JP" sz="1800" dirty="0">
                <a:latin typeface="Calibri" charset="0"/>
                <a:ea typeface="ＭＳ Ｐゴシック" charset="0"/>
              </a:rPr>
              <a:t> interest rate on similar loan</a:t>
            </a:r>
          </a:p>
          <a:p>
            <a:pPr lvl="2" eaLnBrk="1" hangingPunct="1"/>
            <a:r>
              <a:rPr lang="en-US" sz="1800" dirty="0">
                <a:latin typeface="Calibri" charset="0"/>
                <a:ea typeface="ＭＳ Ｐゴシック" charset="0"/>
              </a:rPr>
              <a:t>Floating, short-term rate</a:t>
            </a: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Prejudgment Interest</a:t>
            </a:r>
          </a:p>
        </p:txBody>
      </p:sp>
      <p:sp>
        <p:nvSpPr>
          <p:cNvPr id="819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E78F3D-9ECF-D04E-8D65-C725F0A06D98}" type="slidenum">
              <a:rPr lang="en-US" sz="800">
                <a:latin typeface="Calibri" charset="0"/>
              </a:rPr>
              <a:pPr eaLnBrk="1" hangingPunct="1"/>
              <a:t>47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District court:  T-bill rate at time of judgment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7th Cir.:</a:t>
            </a:r>
          </a:p>
          <a:p>
            <a:pPr lvl="1" eaLnBrk="1" hangingPunct="1"/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complete compensation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endParaRPr lang="en-US" altLang="ja-JP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involuntary creditor</a:t>
            </a:r>
          </a:p>
          <a:p>
            <a:pPr lvl="1" eaLnBrk="1" hangingPunct="1"/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market rate for money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r>
              <a:rPr lang="en-US" altLang="ja-JP" dirty="0">
                <a:latin typeface="Calibri" charset="0"/>
                <a:ea typeface="ＭＳ Ｐゴシック" charset="0"/>
              </a:rPr>
              <a:t>—defendant’s borrowing rate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Use Prime rate if court doesn’</a:t>
            </a:r>
            <a:r>
              <a:rPr lang="en-US" altLang="ja-JP" dirty="0">
                <a:latin typeface="Calibri" charset="0"/>
                <a:ea typeface="ＭＳ Ｐゴシック" charset="0"/>
              </a:rPr>
              <a:t>t want to engage in </a:t>
            </a:r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refined rate setting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endParaRPr lang="en-US" altLang="ja-JP" dirty="0">
              <a:latin typeface="Calibri" charset="0"/>
              <a:ea typeface="ＭＳ Ｐゴシック" charset="0"/>
            </a:endParaRP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11.9%:  average prime rate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What’s the Delaware rule for prejudgment interest? 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See Merion Capital.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Amoco Cadiz</a:t>
            </a:r>
          </a:p>
        </p:txBody>
      </p:sp>
      <p:sp>
        <p:nvSpPr>
          <p:cNvPr id="8397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6E2AAD2-6068-6F49-97D6-14B523D7DBF3}" type="slidenum">
              <a:rPr lang="en-US" sz="800">
                <a:latin typeface="Calibri" charset="0"/>
              </a:rPr>
              <a:pPr eaLnBrk="1" hangingPunct="1"/>
              <a:t>48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Expectation of a RV: 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b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Examples: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You throw a die.  What’s the expected value?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You throw a pair of dice and add the two faces.  What’s the expected value? 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Expectation of a Random Variable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648181F-21B1-3E46-829E-D296E0263137}" type="slidenum">
              <a:rPr lang="en-US" sz="800">
                <a:latin typeface="Calibri" charset="0"/>
              </a:rPr>
              <a:pPr eaLnBrk="1" hangingPunct="1"/>
              <a:t>5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2253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881888"/>
              </p:ext>
            </p:extLst>
          </p:nvPr>
        </p:nvGraphicFramePr>
        <p:xfrm>
          <a:off x="3200400" y="543426"/>
          <a:ext cx="990600" cy="383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5400" imgH="182520" progId="Equation.3">
                  <p:embed/>
                </p:oleObj>
              </mc:Choice>
              <mc:Fallback>
                <p:oleObj name="Equation" r:id="rId3" imgW="365400" imgH="182520" progId="Equation.3">
                  <p:embed/>
                  <p:pic>
                    <p:nvPicPr>
                      <p:cNvPr id="0" name="Picture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43426"/>
                        <a:ext cx="990600" cy="3830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940877"/>
              </p:ext>
            </p:extLst>
          </p:nvPr>
        </p:nvGraphicFramePr>
        <p:xfrm>
          <a:off x="507206" y="1160136"/>
          <a:ext cx="73675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269600" imgH="228240" progId="Equation.3">
                  <p:embed/>
                </p:oleObj>
              </mc:Choice>
              <mc:Fallback>
                <p:oleObj name="Equation" r:id="rId5" imgW="4269600" imgH="228240" progId="Equation.3">
                  <p:embed/>
                  <p:pic>
                    <p:nvPicPr>
                      <p:cNvPr id="0" name="Picture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" y="1160136"/>
                        <a:ext cx="736758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111099"/>
              </p:ext>
            </p:extLst>
          </p:nvPr>
        </p:nvGraphicFramePr>
        <p:xfrm>
          <a:off x="457200" y="1828800"/>
          <a:ext cx="291778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00280" imgH="447840" progId="Equation.3">
                  <p:embed/>
                </p:oleObj>
              </mc:Choice>
              <mc:Fallback>
                <p:oleObj name="Equation" r:id="rId7" imgW="1700280" imgH="447840" progId="Equation.3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28800"/>
                        <a:ext cx="2917783" cy="762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Probability Distribution: Single Die </a:t>
            </a:r>
          </a:p>
        </p:txBody>
      </p:sp>
      <p:sp>
        <p:nvSpPr>
          <p:cNvPr id="2457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74ADDB-A377-C14D-A622-3AC2A12C40F2}" type="slidenum">
              <a:rPr lang="en-US" sz="800">
                <a:latin typeface="Calibri" charset="0"/>
              </a:rPr>
              <a:pPr eaLnBrk="1" hangingPunct="1"/>
              <a:t>6</a:t>
            </a:fld>
            <a:endParaRPr lang="en-US" sz="800">
              <a:latin typeface="Calibri" charset="0"/>
            </a:endParaRPr>
          </a:p>
        </p:txBody>
      </p:sp>
      <p:pic>
        <p:nvPicPr>
          <p:cNvPr id="24581" name="Picture 4" descr="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0"/>
            <a:ext cx="4724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Line 5"/>
          <p:cNvSpPr>
            <a:spLocks noChangeShapeType="1"/>
          </p:cNvSpPr>
          <p:nvPr/>
        </p:nvSpPr>
        <p:spPr bwMode="auto">
          <a:xfrm flipV="1">
            <a:off x="4191000" y="4572000"/>
            <a:ext cx="45720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Oval 6"/>
          <p:cNvSpPr>
            <a:spLocks noChangeArrowheads="1"/>
          </p:cNvSpPr>
          <p:nvPr/>
        </p:nvSpPr>
        <p:spPr bwMode="auto">
          <a:xfrm>
            <a:off x="2133600" y="5410200"/>
            <a:ext cx="3581400" cy="609600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latin typeface="Calibri" charset="0"/>
              </a:rPr>
              <a:t>EV= 3.5 = 1/6*1 + 1/6*2…+1/6*6</a:t>
            </a:r>
          </a:p>
        </p:txBody>
      </p:sp>
      <p:sp>
        <p:nvSpPr>
          <p:cNvPr id="24584" name="Text Box 7"/>
          <p:cNvSpPr txBox="1">
            <a:spLocks noChangeArrowheads="1"/>
          </p:cNvSpPr>
          <p:nvPr/>
        </p:nvSpPr>
        <p:spPr bwMode="auto">
          <a:xfrm rot="-5434642">
            <a:off x="969169" y="3166269"/>
            <a:ext cx="1200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</a:rPr>
              <a:t>Probability</a:t>
            </a:r>
          </a:p>
        </p:txBody>
      </p:sp>
      <p:sp>
        <p:nvSpPr>
          <p:cNvPr id="24585" name="Text Box 8"/>
          <p:cNvSpPr txBox="1">
            <a:spLocks noChangeArrowheads="1"/>
          </p:cNvSpPr>
          <p:nvPr/>
        </p:nvSpPr>
        <p:spPr bwMode="auto">
          <a:xfrm>
            <a:off x="4724400" y="4876800"/>
            <a:ext cx="114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Outcomes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3" grpId="0" animBg="1"/>
      <p:bldP spid="24584" grpId="0"/>
      <p:bldP spid="245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Probability Distribution:  Sum of 2 Dice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A465E1-9D02-5F4A-A014-3E1A4931DAE8}" type="slidenum">
              <a:rPr lang="en-US" sz="800">
                <a:latin typeface="Calibri" charset="0"/>
              </a:rPr>
              <a:pPr eaLnBrk="1" hangingPunct="1"/>
              <a:t>7</a:t>
            </a:fld>
            <a:endParaRPr lang="en-US" sz="800">
              <a:latin typeface="Calibri" charset="0"/>
            </a:endParaRPr>
          </a:p>
        </p:txBody>
      </p:sp>
      <p:sp>
        <p:nvSpPr>
          <p:cNvPr id="26629" name="Line 4"/>
          <p:cNvSpPr>
            <a:spLocks noChangeShapeType="1"/>
          </p:cNvSpPr>
          <p:nvPr/>
        </p:nvSpPr>
        <p:spPr bwMode="auto">
          <a:xfrm flipV="1">
            <a:off x="3793665" y="5029200"/>
            <a:ext cx="778335" cy="69849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Oval 5"/>
          <p:cNvSpPr>
            <a:spLocks noChangeArrowheads="1"/>
          </p:cNvSpPr>
          <p:nvPr/>
        </p:nvSpPr>
        <p:spPr bwMode="auto">
          <a:xfrm>
            <a:off x="3230479" y="5685732"/>
            <a:ext cx="914400" cy="457200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latin typeface="Calibri" charset="0"/>
              </a:rPr>
              <a:t>EV=7</a:t>
            </a:r>
            <a:endParaRPr lang="en-US">
              <a:latin typeface="Calibri" charset="0"/>
            </a:endParaRPr>
          </a:p>
        </p:txBody>
      </p:sp>
      <p:pic>
        <p:nvPicPr>
          <p:cNvPr id="26631" name="Picture 6" descr="di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6172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Text Box 7"/>
          <p:cNvSpPr txBox="1">
            <a:spLocks noChangeArrowheads="1"/>
          </p:cNvSpPr>
          <p:nvPr/>
        </p:nvSpPr>
        <p:spPr bwMode="auto">
          <a:xfrm rot="-5434642">
            <a:off x="174625" y="3024188"/>
            <a:ext cx="15382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Probability</a:t>
            </a:r>
          </a:p>
        </p:txBody>
      </p:sp>
      <p:sp>
        <p:nvSpPr>
          <p:cNvPr id="26633" name="Text Box 8"/>
          <p:cNvSpPr txBox="1">
            <a:spLocks noChangeArrowheads="1"/>
          </p:cNvSpPr>
          <p:nvPr/>
        </p:nvSpPr>
        <p:spPr bwMode="auto">
          <a:xfrm>
            <a:off x="4724400" y="4967288"/>
            <a:ext cx="114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Outcomes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 animBg="1"/>
      <p:bldP spid="26630" grpId="0" animBg="1"/>
      <p:bldP spid="26632" grpId="0"/>
      <p:bldP spid="266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Probability weighted dispersion of returns around the expected return</a:t>
            </a:r>
          </a:p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Variance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Find             ,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Subtract each return from              and square the result.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Multiply each value by its probability, and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Add</a:t>
            </a:r>
          </a:p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Standard Deviation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Risk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14B7B0F-7514-D843-B268-A2F246E625FA}" type="slidenum">
              <a:rPr lang="en-US" sz="800">
                <a:latin typeface="Calibri" charset="0"/>
              </a:rPr>
              <a:pPr eaLnBrk="1" hangingPunct="1"/>
              <a:t>8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2867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883701"/>
              </p:ext>
            </p:extLst>
          </p:nvPr>
        </p:nvGraphicFramePr>
        <p:xfrm>
          <a:off x="1943100" y="1313657"/>
          <a:ext cx="381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4520" imgH="155160" progId="Equation.3">
                  <p:embed/>
                </p:oleObj>
              </mc:Choice>
              <mc:Fallback>
                <p:oleObj name="Equation" r:id="rId3" imgW="164520" imgH="155160" progId="Equation.3">
                  <p:embed/>
                  <p:pic>
                    <p:nvPicPr>
                      <p:cNvPr id="0" name="Picture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313657"/>
                        <a:ext cx="381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235681"/>
              </p:ext>
            </p:extLst>
          </p:nvPr>
        </p:nvGraphicFramePr>
        <p:xfrm>
          <a:off x="3352800" y="3172732"/>
          <a:ext cx="1066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93120" imgH="200880" progId="Equation.3">
                  <p:embed/>
                </p:oleObj>
              </mc:Choice>
              <mc:Fallback>
                <p:oleObj name="Equation" r:id="rId5" imgW="393120" imgH="200880" progId="Equation.3">
                  <p:embed/>
                  <p:pic>
                    <p:nvPicPr>
                      <p:cNvPr id="0" name="Picture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172732"/>
                        <a:ext cx="1066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803932"/>
              </p:ext>
            </p:extLst>
          </p:nvPr>
        </p:nvGraphicFramePr>
        <p:xfrm>
          <a:off x="1371600" y="1752600"/>
          <a:ext cx="571500" cy="42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6400" imgH="219240" progId="Equation.3">
                  <p:embed/>
                </p:oleObj>
              </mc:Choice>
              <mc:Fallback>
                <p:oleObj name="Equation" r:id="rId7" imgW="356400" imgH="219240" progId="Equation.3">
                  <p:embed/>
                  <p:pic>
                    <p:nvPicPr>
                      <p:cNvPr id="0" name="Picture 2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752600"/>
                        <a:ext cx="571500" cy="42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27131"/>
              </p:ext>
            </p:extLst>
          </p:nvPr>
        </p:nvGraphicFramePr>
        <p:xfrm>
          <a:off x="3581400" y="2133600"/>
          <a:ext cx="609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5400" imgH="182520" progId="Equation.3">
                  <p:embed/>
                </p:oleObj>
              </mc:Choice>
              <mc:Fallback>
                <p:oleObj name="Equation" r:id="rId9" imgW="365400" imgH="182520" progId="Equation.3">
                  <p:embed/>
                  <p:pic>
                    <p:nvPicPr>
                      <p:cNvPr id="0" name="Picture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133600"/>
                        <a:ext cx="6096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 are the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Var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and SD of the throw of dice?</a:t>
            </a:r>
          </a:p>
          <a:p>
            <a:pPr lvl="1" eaLnBrk="1" hangingPunct="1"/>
            <a:endParaRPr lang="en-US" b="1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b="1" dirty="0" err="1">
                <a:latin typeface="Calibri" charset="0"/>
                <a:ea typeface="ＭＳ Ｐゴシック" charset="0"/>
              </a:rPr>
              <a:t>Var</a:t>
            </a:r>
            <a:r>
              <a:rPr lang="en-US" dirty="0">
                <a:latin typeface="Calibri" charset="0"/>
                <a:ea typeface="ＭＳ Ｐゴシック" charset="0"/>
              </a:rPr>
              <a:t>:</a:t>
            </a: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b="1" dirty="0">
                <a:latin typeface="Calibri" charset="0"/>
                <a:ea typeface="ＭＳ Ｐゴシック" charset="0"/>
              </a:rPr>
              <a:t>SD</a:t>
            </a:r>
            <a:r>
              <a:rPr lang="en-US" dirty="0">
                <a:latin typeface="Calibri" charset="0"/>
                <a:ea typeface="ＭＳ Ｐゴシック" charset="0"/>
              </a:rPr>
              <a:t>: </a:t>
            </a: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Units of SD same as the units of the underlying variable:  </a:t>
            </a:r>
          </a:p>
          <a:p>
            <a:pPr lvl="1" eaLnBrk="1" hangingPunct="1"/>
            <a:r>
              <a:rPr lang="en-US" i="1" dirty="0">
                <a:latin typeface="Calibri" charset="0"/>
                <a:ea typeface="ＭＳ Ｐゴシック" charset="0"/>
              </a:rPr>
              <a:t>SD</a:t>
            </a:r>
            <a:r>
              <a:rPr lang="en-US" dirty="0">
                <a:latin typeface="Calibri" charset="0"/>
                <a:ea typeface="ＭＳ Ｐゴシック" charset="0"/>
              </a:rPr>
              <a:t> of annual returns--&gt;   % </a:t>
            </a:r>
          </a:p>
          <a:p>
            <a:pPr lvl="1" eaLnBrk="1" hangingPunct="1"/>
            <a:r>
              <a:rPr lang="en-US" i="1" dirty="0" err="1">
                <a:latin typeface="Calibri" charset="0"/>
                <a:ea typeface="ＭＳ Ｐゴシック" charset="0"/>
              </a:rPr>
              <a:t>Var</a:t>
            </a:r>
            <a:r>
              <a:rPr lang="en-US" i="1" dirty="0">
                <a:latin typeface="Calibri" charset="0"/>
                <a:ea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</a:rPr>
              <a:t>of annual returns--&gt;   %</a:t>
            </a:r>
            <a:r>
              <a:rPr lang="en-US" baseline="30000" dirty="0">
                <a:latin typeface="Calibri" charset="0"/>
                <a:ea typeface="ＭＳ Ｐゴシック" charset="0"/>
              </a:rPr>
              <a:t>2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Risk:  Example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08D3BD-EC3D-2E4E-933D-4C8356659286}" type="slidenum">
              <a:rPr lang="en-US" sz="800">
                <a:latin typeface="Calibri" charset="0"/>
              </a:rPr>
              <a:pPr eaLnBrk="1" hangingPunct="1"/>
              <a:t>9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3072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9456"/>
              </p:ext>
            </p:extLst>
          </p:nvPr>
        </p:nvGraphicFramePr>
        <p:xfrm>
          <a:off x="1447800" y="1295400"/>
          <a:ext cx="5029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05680" imgH="356400" progId="Equation.3">
                  <p:embed/>
                </p:oleObj>
              </mc:Choice>
              <mc:Fallback>
                <p:oleObj name="Equation" r:id="rId3" imgW="2605680" imgH="356400" progId="Equation.3">
                  <p:embed/>
                  <p:pic>
                    <p:nvPicPr>
                      <p:cNvPr id="0" name="Picture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295400"/>
                        <a:ext cx="5029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33762"/>
              </p:ext>
            </p:extLst>
          </p:nvPr>
        </p:nvGraphicFramePr>
        <p:xfrm>
          <a:off x="1447800" y="2364581"/>
          <a:ext cx="527367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33480" imgH="393120" progId="Equation.3">
                  <p:embed/>
                </p:oleObj>
              </mc:Choice>
              <mc:Fallback>
                <p:oleObj name="Equation" r:id="rId5" imgW="2733480" imgH="393120" progId="Equation.3">
                  <p:embed/>
                  <p:pic>
                    <p:nvPicPr>
                      <p:cNvPr id="0" name="Picture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364581"/>
                        <a:ext cx="5273675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95400" y="914400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probability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0052" y="1924521"/>
            <a:ext cx="6270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outcome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3600" y="91440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mean</a:t>
            </a:r>
          </a:p>
        </p:txBody>
      </p: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1650626" y="1145232"/>
            <a:ext cx="25774" cy="150168"/>
          </a:xfrm>
          <a:prstGeom prst="straightConnector1">
            <a:avLst/>
          </a:prstGeom>
          <a:ln w="63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2"/>
          </p:cNvCxnSpPr>
          <p:nvPr/>
        </p:nvCxnSpPr>
        <p:spPr>
          <a:xfrm>
            <a:off x="2370203" y="1145232"/>
            <a:ext cx="68197" cy="302568"/>
          </a:xfrm>
          <a:prstGeom prst="straightConnector1">
            <a:avLst/>
          </a:prstGeom>
          <a:ln w="63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0"/>
          </p:cNvCxnSpPr>
          <p:nvPr/>
        </p:nvCxnSpPr>
        <p:spPr>
          <a:xfrm flipH="1" flipV="1">
            <a:off x="2124852" y="1772121"/>
            <a:ext cx="8748" cy="152400"/>
          </a:xfrm>
          <a:prstGeom prst="straightConnector1">
            <a:avLst/>
          </a:prstGeom>
          <a:ln w="63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33800" y="4267200"/>
            <a:ext cx="312803" cy="226368"/>
          </a:xfrm>
          <a:prstGeom prst="straightConnector1">
            <a:avLst/>
          </a:prstGeom>
          <a:ln w="158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uiExpand="1" build="p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CG Body - Standard">
  <a:themeElements>
    <a:clrScheme name="CGS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01C2E"/>
      </a:accent1>
      <a:accent2>
        <a:srgbClr val="4B2942"/>
      </a:accent2>
      <a:accent3>
        <a:srgbClr val="002F5F"/>
      </a:accent3>
      <a:accent4>
        <a:srgbClr val="495B25"/>
      </a:accent4>
      <a:accent5>
        <a:srgbClr val="E66402"/>
      </a:accent5>
      <a:accent6>
        <a:srgbClr val="FF993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COE_16" id="{671586AA-9BBF-BE44-880F-D824A4D8FE5E}" vid="{5A5CEC7A-9E78-BE40-8F14-2D245F9926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26769</TotalTime>
  <Words>2212</Words>
  <Application>Microsoft Macintosh PowerPoint</Application>
  <PresentationFormat>On-screen Show (4:3)</PresentationFormat>
  <Paragraphs>394</Paragraphs>
  <Slides>48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NSimSun</vt:lpstr>
      <vt:lpstr>Arial</vt:lpstr>
      <vt:lpstr>Calibri</vt:lpstr>
      <vt:lpstr>Courier New</vt:lpstr>
      <vt:lpstr>Symbol</vt:lpstr>
      <vt:lpstr>Times New Roman</vt:lpstr>
      <vt:lpstr>Wingdings</vt:lpstr>
      <vt:lpstr>Wingdings 2</vt:lpstr>
      <vt:lpstr>CG Body - Standard</vt:lpstr>
      <vt:lpstr>Equation</vt:lpstr>
      <vt:lpstr>Acrobat Document</vt:lpstr>
      <vt:lpstr>Worksheet</vt:lpstr>
      <vt:lpstr>Uncertainty, Default, &amp; Risk</vt:lpstr>
      <vt:lpstr>Risk: Percentage Change in SP500 by Year</vt:lpstr>
      <vt:lpstr>Annual returns can obscure useful information </vt:lpstr>
      <vt:lpstr>Random Variables</vt:lpstr>
      <vt:lpstr>Expectation of a Random Variable</vt:lpstr>
      <vt:lpstr>Probability Distribution: Single Die </vt:lpstr>
      <vt:lpstr>Probability Distribution:  Sum of 2 Dice</vt:lpstr>
      <vt:lpstr>Risk</vt:lpstr>
      <vt:lpstr>Risk:  Example</vt:lpstr>
      <vt:lpstr>SDs and the Normal Distribution</vt:lpstr>
      <vt:lpstr>Risk Adverse, Risk Neutral, and Risk Lover</vt:lpstr>
      <vt:lpstr>Debt Risk Factors</vt:lpstr>
      <vt:lpstr>Credit Risk:  Example</vt:lpstr>
      <vt:lpstr>Credit Risk:  Example</vt:lpstr>
      <vt:lpstr>Default Premiums in a Risk Neutral World</vt:lpstr>
      <vt:lpstr>Corporate Bond Ratings</vt:lpstr>
      <vt:lpstr>Corporate Bond Ratings</vt:lpstr>
      <vt:lpstr>Outstanding Credit Ratings</vt:lpstr>
      <vt:lpstr>Breakdown of Ratings</vt:lpstr>
      <vt:lpstr>Bond Ratings:  Investment Grade</vt:lpstr>
      <vt:lpstr>Bond Ratings:  Non-Investment Grade (Junk)</vt:lpstr>
      <vt:lpstr>S&amp;P Ratings:  Investment</vt:lpstr>
      <vt:lpstr>S&amp;P Ratings:  Speculative</vt:lpstr>
      <vt:lpstr>Bond Ratings: Moody’s Financial Metrics Key Ratios (Median 2016)</vt:lpstr>
      <vt:lpstr>Default rates of corporate bonds 1981-2020 by S&amp;P rating at time of issue</vt:lpstr>
      <vt:lpstr>S&amp;P’s 5-Year Transition Rates</vt:lpstr>
      <vt:lpstr>S&amp;P Global Corporate Debt Default Summary</vt:lpstr>
      <vt:lpstr>Moody’s Downgrade of AIG’s Senior Debt (15 July 2021)</vt:lpstr>
      <vt:lpstr> Corporate Spreads (9/20/19)</vt:lpstr>
      <vt:lpstr> Corporate Spreads (9/22/20)</vt:lpstr>
      <vt:lpstr> Corporate Spreads (9/23/21)</vt:lpstr>
      <vt:lpstr>Corporate Spreads: 1996-2021</vt:lpstr>
      <vt:lpstr>Corporate Spreads:  3/2019 – 9/2021</vt:lpstr>
      <vt:lpstr>Global Yields Fixed Income Markets</vt:lpstr>
      <vt:lpstr> Corporate Spreads (9/22/20): Brink’s 5 ½  maturing on 7/15/25</vt:lpstr>
      <vt:lpstr> Corporate Spreads (9/22/20): Brink’s 5 ½  maturing on 7/15/25</vt:lpstr>
      <vt:lpstr>Debt Risk Premiums</vt:lpstr>
      <vt:lpstr>Global Default Rates:  1981-2020</vt:lpstr>
      <vt:lpstr>Risk and NPV Formula</vt:lpstr>
      <vt:lpstr>Risk and NPV Formula:  Example</vt:lpstr>
      <vt:lpstr>Debt and Equity</vt:lpstr>
      <vt:lpstr>Valuing Debt and Equity: Sample Problem</vt:lpstr>
      <vt:lpstr>Leverage</vt:lpstr>
      <vt:lpstr>Leverage</vt:lpstr>
      <vt:lpstr>Leverage</vt:lpstr>
      <vt:lpstr>X% ASSET and (100-X)% CASH:  P/L Diagram</vt:lpstr>
      <vt:lpstr>Prejudgment Interest</vt:lpstr>
      <vt:lpstr>Amoco Cadiz</vt:lpstr>
    </vt:vector>
  </TitlesOfParts>
  <Company>Fordham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XPUser</dc:creator>
  <cp:lastModifiedBy>Jeffrey M. Colon</cp:lastModifiedBy>
  <cp:revision>319</cp:revision>
  <cp:lastPrinted>2021-09-21T17:21:29Z</cp:lastPrinted>
  <dcterms:created xsi:type="dcterms:W3CDTF">2011-02-13T12:40:17Z</dcterms:created>
  <dcterms:modified xsi:type="dcterms:W3CDTF">2022-09-12T10:56:02Z</dcterms:modified>
</cp:coreProperties>
</file>